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6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A56803-286A-467B-A52F-6DBA88B24DBD}" type="datetimeFigureOut">
              <a:rPr lang="ru-RU" smtClean="0"/>
              <a:pPr/>
              <a:t>27.04.2009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8EA48F-4E4D-40E0-8CF0-096EA28A027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../&#1082;&#1086;&#1085;&#1092;&#1077;&#1088;&#1077;&#1085;&#1085;&#1094;&#1080;&#1103;%202009/&#1057;&#1090;&#1088;&#1077;&#1083;&#1100;&#1094;&#1086;&#1074;&#1072;/&#1054;&#1090;&#1077;&#1095;&#1077;&#1089;&#1090;&#1074;&#1077;&#1085;&#1085;&#1072;&#1103;%20&#1074;&#1086;&#1081;&#1085;&#1072;%201812%20&#1075;&#1086;&#1076;&#1072;&#187;.pptx%20&#1080;&#1085;&#1090;&#1077;&#1083;%20&#1080;&#1075;&#1088;&#1072;%208%20&#1082;&#1083;&#1072;&#1089;&#1089;.pptx" TargetMode="External"/><Relationship Id="rId7" Type="http://schemas.openxmlformats.org/officeDocument/2006/relationships/image" Target="../media/image11.wmf"/><Relationship Id="rId2" Type="http://schemas.openxmlformats.org/officeDocument/2006/relationships/hyperlink" Target="../../&#1082;&#1086;&#1085;&#1092;&#1077;&#1088;&#1077;&#1085;&#1085;&#1094;&#1080;&#1103;%202009/&#1057;&#1090;&#1088;&#1077;&#1083;&#1100;&#1094;&#1086;&#1074;&#1072;/&#1074;&#1077;&#1088;&#1090;&#1091;&#1072;&#1083;&#1100;&#1085;&#1072;&#1103;%20&#1075;&#1088;&#1072;&#1078;&#1076;&#1072;&#1085;&#1080;&#1072;&#1076;&#1072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../&#1082;&#1086;&#1085;&#1092;&#1077;&#1088;&#1077;&#1085;&#1085;&#1094;&#1080;&#1103;%202009/&#1057;&#1090;&#1088;&#1077;&#1083;&#1100;&#1094;&#1086;&#1074;&#1072;/&#1076;&#1077;&#1085;&#1100;%20&#1055;&#1086;&#1073;&#1077;&#1076;&#1099;/&#1051;&#1080;&#1090;&#1077;&#1088;&#1072;&#1090;&#1091;&#1088;&#1085;&#1086;-&#1093;&#1091;&#1076;&#1086;&#1078;&#1077;&#1089;&#1090;&#1074;&#1077;&#1085;&#1085;&#1072;&#1103;%20&#1082;&#1086;&#1084;&#1087;&#1086;&#1079;&#1080;&#1094;&#1080;&#1103;.ppt" TargetMode="External"/><Relationship Id="rId5" Type="http://schemas.openxmlformats.org/officeDocument/2006/relationships/hyperlink" Target="../../&#1082;&#1086;&#1085;&#1092;&#1077;&#1088;&#1077;&#1085;&#1085;&#1094;&#1080;&#1103;%202009/&#1057;&#1090;&#1088;&#1077;&#1083;&#1100;&#1094;&#1086;&#1074;&#1072;/&#1057;&#1083;&#1072;&#1074;&#1072;%20&#1086;&#1088;&#1091;&#1078;&#1080;&#1102;%20&#1076;&#1083;&#1103;%20&#1080;&#1075;&#1088;&#1099;%2010-11%20&#1082;&#1083;&#1072;&#1089;&#1089;&#1072;" TargetMode="External"/><Relationship Id="rId4" Type="http://schemas.openxmlformats.org/officeDocument/2006/relationships/hyperlink" Target="../../&#1082;&#1086;&#1085;&#1092;&#1077;&#1088;&#1077;&#1085;&#1085;&#1094;&#1080;&#1103;%202009/&#1057;&#1090;&#1088;&#1077;&#1083;&#1100;&#1094;&#1086;&#1074;&#1072;/&#1086;&#1088;&#1076;&#1077;&#1085;&#1072;%20&#1080;%20&#1084;&#1077;&#1076;&#1072;&#1083;&#1080;%20&#1076;&#1083;&#1103;%20&#1080;&#1075;&#1088;&#1099;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&#1082;&#1086;&#1085;&#1092;&#1077;&#1088;&#1077;&#1085;&#1085;&#1094;&#1080;&#1103;%202009/&#1057;&#1090;&#1088;&#1077;&#1083;&#1100;&#1094;&#1086;&#1074;&#1072;/hr8-20.PPT" TargetMode="External"/><Relationship Id="rId7" Type="http://schemas.openxmlformats.org/officeDocument/2006/relationships/image" Target="../media/image6.wmf"/><Relationship Id="rId2" Type="http://schemas.openxmlformats.org/officeDocument/2006/relationships/hyperlink" Target="../../&#1082;&#1086;&#1085;&#1092;&#1077;&#1088;&#1077;&#1085;&#1085;&#1094;&#1080;&#1103;%202009/&#1057;&#1090;&#1088;&#1077;&#1083;&#1100;&#1094;&#1086;&#1074;&#1072;/&#1089;&#1088;&#1072;&#1078;&#1077;&#1085;&#1080;&#1103;%20&#1042;&#1054;&#1042;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../&#1082;&#1086;&#1085;&#1092;&#1077;&#1088;&#1077;&#1085;&#1085;&#1094;&#1080;&#1103;%202009/&#1057;&#1090;&#1088;&#1077;&#1083;&#1100;&#1094;&#1086;&#1074;&#1072;/&#1056;&#1086;&#1089;&#1089;&#1080;&#1103;%20&#1074;%20&#1101;&#1087;&#1086;&#1093;&#1091;%20&#1076;&#1074;&#1086;&#1088;&#1094;&#1086;&#1074;&#1099;&#1093;%20&#1087;&#1077;&#1088;&#1077;&#1074;&#1086;&#1088;&#1086;&#1090;&#1086;&#1074;.ppt" TargetMode="External"/><Relationship Id="rId5" Type="http://schemas.openxmlformats.org/officeDocument/2006/relationships/hyperlink" Target="../../&#1082;&#1086;&#1085;&#1092;&#1077;&#1088;&#1077;&#1085;&#1085;&#1094;&#1080;&#1103;%202009/&#1057;&#1090;&#1088;&#1077;&#1083;&#1100;&#1094;&#1086;&#1074;&#1072;/&#1056;&#1086;&#1089;&#1089;&#1080;&#1103;%20&#1074;%20&#1085;.%2018%20&#1074;..ppt" TargetMode="External"/><Relationship Id="rId4" Type="http://schemas.openxmlformats.org/officeDocument/2006/relationships/hyperlink" Target="../../&#1082;&#1086;&#1085;&#1092;&#1077;&#1088;&#1077;&#1085;&#1085;&#1094;&#1080;&#1103;%202009/&#1057;&#1090;&#1088;&#1077;&#1083;&#1100;&#1094;&#1086;&#1074;&#1072;/&#1050;&#1088;&#1091;&#1075;&#1086;&#1086;&#1073;&#1086;&#1088;&#1086;&#1090;.pp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../&#1082;&#1086;&#1085;&#1092;&#1077;&#1088;&#1077;&#1085;&#1085;&#1094;&#1080;&#1103;%202009/&#1057;&#1090;&#1088;&#1077;&#1083;&#1100;&#1094;&#1086;&#1074;&#1072;/&#1082;&#1086;&#1085;&#1089;&#1090;&#1080;&#1090;&#1091;&#1094;&#1080;&#1103;%20&#1056;&#1060;" TargetMode="External"/><Relationship Id="rId2" Type="http://schemas.openxmlformats.org/officeDocument/2006/relationships/hyperlink" Target="../../&#1082;&#1086;&#1085;&#1092;&#1077;&#1088;&#1077;&#1085;&#1085;&#1094;&#1080;&#1103;%202009/&#1057;&#1090;&#1088;&#1077;&#1083;&#1100;&#1094;&#1086;&#1074;&#1072;/&#1088;&#1091;&#1089;&#1089;&#1082;&#1086;&#1077;%20&#1086;&#1073;&#1097;&#1077;&#1089;&#1090;&#1074;&#1086;%2017%20&#1074;&#1077;&#1082;&#1072;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hyperlink" Target="../../&#1082;&#1086;&#1085;&#1092;&#1077;&#1088;&#1077;&#1085;&#1085;&#1094;&#1080;&#1103;%202009/&#1057;&#1090;&#1088;&#1077;&#1083;&#1100;&#1094;&#1086;&#1074;&#1072;/&#1055;&#1088;&#1072;&#1082;&#1090;&#1080;&#1082;&#1091;&#1084;%20&#1089;&#1087;&#1088;&#1086;&#1089;%20&#1087;&#1088;&#1077;&#1076;&#1083;&#1086;&#1078;&#1077;&#1085;&#1080;&#1077;%20&#1088;&#1072;&#1074;&#1085;&#1086;&#1074;&#1077;&#1089;&#1085;&#1072;&#1103;%20&#1094;&#1077;&#1085;&#1072;.ppt" TargetMode="External"/><Relationship Id="rId4" Type="http://schemas.openxmlformats.org/officeDocument/2006/relationships/hyperlink" Target="../../&#1082;&#1086;&#1085;&#1092;&#1077;&#1088;&#1077;&#1085;&#1085;&#1094;&#1080;&#1103;%202009/&#1057;&#1090;&#1088;&#1077;&#1083;&#1100;&#1094;&#1086;&#1074;&#1072;/&#1087;&#1086;&#1083;&#1080;&#1090;&#1080;&#1095;&#1077;&#1089;&#1082;&#1080;&#1081;%20&#1083;&#1080;&#1076;&#1077;&#1088;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hyperlink" Target="../../&#1082;&#1086;&#1085;&#1092;&#1077;&#1088;&#1077;&#1085;&#1085;&#1094;&#1080;&#1103;%202009/&#1057;&#1090;&#1088;&#1077;&#1083;&#1100;&#1094;&#1086;&#1074;&#1072;/&#1057;&#1087;&#1088;&#1086;&#1089;,%20&#1087;&#1088;&#1077;&#1076;&#1083;&#1086;&#1078;&#1077;&#1085;&#1080;&#1077;,%20&#1094;&#1077;&#1085;&#1072;%20%20%20&#1090;&#1077;&#1089;&#1090;&#1080;&#1088;&#1086;&#1074;&#1072;&#1085;&#1080;&#1077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../../&#1082;&#1086;&#1085;&#1092;&#1077;&#1088;&#1077;&#1085;&#1085;&#1094;&#1080;&#1103;%202009/&#1057;&#1090;&#1088;&#1077;&#1083;&#1100;&#1094;&#1086;&#1074;&#1072;/&#1052;&#1080;&#1093;&#1072;&#1080;&#1083;%20&#1048;&#1083;&#1083;&#1072;&#1088;&#1080;&#1086;&#1085;&#1086;&#1074;&#1080;&#1095;%20&#1043;&#1086;&#1083;&#1077;&#1085;&#1080;&#1097;&#1077;&#1074;-&#1050;&#1091;&#1090;&#1091;&#1079;&#1086;&#1074;.pptx" TargetMode="External"/><Relationship Id="rId2" Type="http://schemas.openxmlformats.org/officeDocument/2006/relationships/hyperlink" Target="../../&#1082;&#1086;&#1085;&#1092;&#1077;&#1088;&#1077;&#1085;&#1085;&#1094;&#1080;&#1103;%202009/&#1057;&#1090;&#1088;&#1077;&#1083;&#1100;&#1094;&#1086;&#1074;&#1072;/&#1054;&#1089;&#1085;&#1086;&#1074;&#1099;%20&#1087;&#1086;&#1083;&#1080;&#1090;&#1086;&#1083;&#1086;&#1075;&#1080;&#1080;.&#1055;&#1086;&#1089;&#1086;&#1073;&#1080;&#1077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hyperlink" Target="../../&#1082;&#1086;&#1085;&#1092;&#1077;&#1088;&#1077;&#1085;&#1085;&#1094;&#1080;&#1103;%202009/&#1057;&#1090;&#1088;&#1077;&#1083;&#1100;&#1094;&#1086;&#1074;&#1072;/&#1057;&#1080;&#1084;&#1074;&#1086;&#1083;&#1099;%20&#1056;&#1086;&#1089;&#1089;&#1080;&#1080;/&#1089;&#1080;&#1084;&#1074;&#1086;&#1083;&#1099;%20&#1075;&#1086;&#1089;&#1091;&#1076;&#1072;&#1088;&#1089;&#1090;&#1074;&#1072;%20&#1056;&#1086;&#1089;&#1089;&#1080;&#1081;&#1089;&#1082;&#1086;&#1075;&#1086;.ppt" TargetMode="External"/><Relationship Id="rId4" Type="http://schemas.openxmlformats.org/officeDocument/2006/relationships/hyperlink" Target="../../&#1082;&#1086;&#1085;&#1092;&#1077;&#1088;&#1077;&#1085;&#1085;&#1094;&#1080;&#1103;%202009/&#1057;&#1090;&#1088;&#1077;&#1083;&#1100;&#1094;&#1086;&#1074;&#1072;/&#1045;&#1074;&#1088;&#1086;&#1087;&#1077;&#1081;&#1089;&#1082;&#1080;&#1081;%20&#1057;&#1091;&#1076;%20&#1087;&#1086;%20&#1055;&#1063;.p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496"/>
            <a:ext cx="7851648" cy="3429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Использование мультимедийных презентаций </a:t>
            </a:r>
            <a:r>
              <a:rPr lang="ru-RU" sz="4400" b="1" dirty="0" smtClean="0">
                <a:solidFill>
                  <a:srgbClr val="FFFF00"/>
                </a:solidFill>
              </a:rPr>
              <a:t>на уроках </a:t>
            </a:r>
            <a:r>
              <a:rPr lang="ru-RU" sz="4400" b="1" dirty="0" smtClean="0">
                <a:solidFill>
                  <a:srgbClr val="FFFF00"/>
                </a:solidFill>
              </a:rPr>
              <a:t>истории, обществознания, права в </a:t>
            </a:r>
            <a:r>
              <a:rPr lang="ru-RU" sz="4400" b="1" dirty="0" smtClean="0">
                <a:solidFill>
                  <a:srgbClr val="FFFF00"/>
                </a:solidFill>
              </a:rPr>
              <a:t>основной и старшей школе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14678" y="928670"/>
            <a:ext cx="5744922" cy="1752600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Из опыта работы учителя истории, обществознания, права и экономики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МОУ СОШ пос. Искателей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Стрельцовой Дины Савватьевны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Рисунок 1" descr="C:\Documents and Settings\Администратор\Мои документы\Мои рисунки\200810\200810A0\03102008245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2333625" cy="2944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3. Проведение интеллектуальных игр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b="1" dirty="0" smtClean="0">
                <a:hlinkClick r:id="rId2" action="ppaction://hlinkfile"/>
              </a:rPr>
              <a:t>«Виртуальная </a:t>
            </a:r>
            <a:r>
              <a:rPr lang="ru-RU" b="1" dirty="0" err="1" smtClean="0">
                <a:hlinkClick r:id="rId2" action="ppaction://hlinkfile"/>
              </a:rPr>
              <a:t>гражданиада</a:t>
            </a:r>
            <a:r>
              <a:rPr lang="ru-RU" b="1" dirty="0" smtClean="0">
                <a:hlinkClick r:id="rId2" action="ppaction://hlinkfile"/>
              </a:rPr>
              <a:t>»( 7 класс)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Б)  </a:t>
            </a:r>
            <a:r>
              <a:rPr lang="ru-RU" b="1" dirty="0" smtClean="0">
                <a:hlinkClick r:id="rId3" action="ppaction://hlinkpres?slideindex=1&amp;slidetitle="/>
              </a:rPr>
              <a:t>«Отечественная война 1812 года» (8 класс)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В) Игра по станция «Подвиги ратной славы»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презентации на станциях </a:t>
            </a:r>
            <a:r>
              <a:rPr lang="ru-RU" b="1" dirty="0" smtClean="0">
                <a:hlinkClick r:id="rId4" action="ppaction://hlinkfile"/>
              </a:rPr>
              <a:t>«Ордена и медали»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Г) задания для конкурса </a:t>
            </a:r>
            <a:r>
              <a:rPr lang="ru-RU" b="1" dirty="0" smtClean="0">
                <a:hlinkClick r:id="rId5" action="ppaction://hlinkfile"/>
              </a:rPr>
              <a:t>« Во славу оружия»(10-11 класс)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4. Праздники.</a:t>
            </a:r>
          </a:p>
          <a:p>
            <a:pPr>
              <a:buNone/>
            </a:pPr>
            <a:r>
              <a:rPr lang="ru-RU" b="1" dirty="0" smtClean="0"/>
              <a:t>Литературно-художественная композиция </a:t>
            </a:r>
            <a:r>
              <a:rPr lang="ru-RU" b="1" dirty="0" smtClean="0">
                <a:hlinkClick r:id="rId6" action="ppaction://hlinkpres?slideindex=1&amp;slidetitle="/>
              </a:rPr>
              <a:t>«Подвигу жить в веках» </a:t>
            </a:r>
            <a:endParaRPr lang="ru-RU" b="1" dirty="0"/>
          </a:p>
        </p:txBody>
      </p:sp>
      <p:pic>
        <p:nvPicPr>
          <p:cNvPr id="4" name="Рисунок 5" descr="j0088956.wm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68" y="1643050"/>
            <a:ext cx="17684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3116"/>
            <a:ext cx="8329642" cy="1143000"/>
          </a:xfrm>
        </p:spPr>
        <p:txBody>
          <a:bodyPr>
            <a:noAutofit/>
            <a:scene3d>
              <a:camera prst="obliqueTopLeft"/>
              <a:lightRig rig="threePt" dir="t"/>
            </a:scene3d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Возможности видеометода в учебном процессе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5053034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дать учащимся более полную, достоверную информацию об изучаемых явлениях и процессах; </a:t>
            </a:r>
          </a:p>
          <a:p>
            <a:r>
              <a:rPr lang="ru-RU" dirty="0" smtClean="0"/>
              <a:t>повысить роль наглядности в учебном процессе; </a:t>
            </a:r>
          </a:p>
          <a:p>
            <a:r>
              <a:rPr lang="ru-RU" dirty="0" smtClean="0"/>
              <a:t>удовлетворить запросы, желания и интересы учащихся; </a:t>
            </a:r>
          </a:p>
          <a:p>
            <a:r>
              <a:rPr lang="ru-RU" dirty="0" smtClean="0"/>
              <a:t>освободить учителя от части технической работы, связанной с контролем и коррекцией знаний; </a:t>
            </a:r>
          </a:p>
          <a:p>
            <a:r>
              <a:rPr lang="ru-RU" dirty="0" smtClean="0"/>
              <a:t>наладить эффективную обратную связь; </a:t>
            </a:r>
          </a:p>
          <a:p>
            <a:r>
              <a:rPr lang="ru-RU" dirty="0" smtClean="0"/>
              <a:t>организовать полный и систематический </a:t>
            </a:r>
          </a:p>
          <a:p>
            <a:pPr>
              <a:buNone/>
            </a:pPr>
            <a:r>
              <a:rPr lang="ru-RU" dirty="0" smtClean="0"/>
              <a:t>контроль, объективный учет успеваемости. </a:t>
            </a:r>
          </a:p>
          <a:p>
            <a:endParaRPr lang="ru-RU" dirty="0"/>
          </a:p>
        </p:txBody>
      </p:sp>
      <p:pic>
        <p:nvPicPr>
          <p:cNvPr id="4" name="Рисунок 5" descr="j0415486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929198"/>
            <a:ext cx="1785918" cy="147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86834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Достоинства  мультимедиа технологий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допускает использование цветной графики, анимации, звукового сопровождения, гипертекста; </a:t>
            </a:r>
          </a:p>
          <a:p>
            <a:r>
              <a:rPr lang="ru-RU" dirty="0" smtClean="0"/>
              <a:t>допускает возможность постоянного обновления; </a:t>
            </a:r>
          </a:p>
          <a:p>
            <a:r>
              <a:rPr lang="ru-RU" dirty="0" smtClean="0"/>
              <a:t>имеет небольшие затраты на публикацию и размножение; </a:t>
            </a:r>
          </a:p>
          <a:p>
            <a:r>
              <a:rPr lang="ru-RU" dirty="0" smtClean="0"/>
              <a:t>допускает возможность размещения в нем интерактивных </a:t>
            </a:r>
            <a:r>
              <a:rPr lang="ru-RU" dirty="0" err="1" smtClean="0"/>
              <a:t>веб-элементов</a:t>
            </a:r>
            <a:r>
              <a:rPr lang="ru-RU" dirty="0" smtClean="0"/>
              <a:t>, например, тестов или рабочей тетради; </a:t>
            </a:r>
          </a:p>
          <a:p>
            <a:r>
              <a:rPr lang="ru-RU" dirty="0" smtClean="0"/>
              <a:t>допускает возможность копирования и переноса частей для цитирования; </a:t>
            </a:r>
          </a:p>
          <a:p>
            <a:r>
              <a:rPr lang="ru-RU" dirty="0" smtClean="0"/>
              <a:t>допускает возможность нелинейность прохождения материала благодаря множеству гиперссылок; </a:t>
            </a:r>
          </a:p>
          <a:p>
            <a:r>
              <a:rPr lang="ru-RU" dirty="0" smtClean="0"/>
              <a:t>устанавливает гиперсвязь с дополнительной литературой в электронных библиотеках или образовательных сайтах;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1033" descr="C:\Program Files\Microsoft Office\Clipart\homeanim\ag00020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5357826"/>
            <a:ext cx="1662775" cy="1071569"/>
          </a:xfrm>
          <a:prstGeom prst="round1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643998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Мультимедийные презентации  можно  применять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47800"/>
            <a:ext cx="8429684" cy="505303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при изложение новых знаний;</a:t>
            </a:r>
          </a:p>
          <a:p>
            <a:r>
              <a:rPr lang="ru-RU" dirty="0" smtClean="0"/>
              <a:t> при объяснении в динамике принципов действия сложных механизмов, процессов, графических моделей;</a:t>
            </a:r>
          </a:p>
          <a:p>
            <a:r>
              <a:rPr lang="ru-RU" dirty="0" smtClean="0"/>
              <a:t>при наблюдение трудоемких процессов;</a:t>
            </a:r>
          </a:p>
          <a:p>
            <a:r>
              <a:rPr lang="ru-RU" dirty="0" smtClean="0"/>
              <a:t>при представление видеодокументов, укрепление связи с жизнью;</a:t>
            </a:r>
          </a:p>
          <a:p>
            <a:r>
              <a:rPr lang="ru-RU" dirty="0" smtClean="0"/>
              <a:t> при наблюдений скрытых процессов протекающих внутри оборудования;</a:t>
            </a:r>
          </a:p>
          <a:p>
            <a:r>
              <a:rPr lang="ru-RU" dirty="0" smtClean="0"/>
              <a:t> при создании баз данных для учебно-тренировочных и исследовательских работ;</a:t>
            </a:r>
          </a:p>
          <a:p>
            <a:r>
              <a:rPr lang="ru-RU" dirty="0" smtClean="0"/>
              <a:t>для рационализация учебного процесса, повышение его продуктивности, обеспечение оптимального объема передачи и усвоения научной информации путем повышения качества педагогического управления.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8" descr="bd19974_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2563" y="642918"/>
            <a:ext cx="134143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772400" cy="65403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При изучении нового материала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002060"/>
                </a:solidFill>
              </a:rPr>
              <a:t>Позволяет </a:t>
            </a:r>
            <a:r>
              <a:rPr lang="ru-RU" sz="2400" dirty="0" smtClean="0">
                <a:solidFill>
                  <a:srgbClr val="002060"/>
                </a:solidFill>
              </a:rPr>
              <a:t>иллюстрировать разнообразными наглядными средствами. Применение особенно выгодно в тех случаях, когда необходимо показать динамику развития какого-либо процесса.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hlinkClick r:id="rId2" action="ppaction://hlinkpres?slideindex=1&amp;slidetitle="/>
              </a:rPr>
              <a:t>10 компаний Великой Отечественной войны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hlinkClick r:id="rId3" action="ppaction://hlinkpres?slideindex=1&amp;slidetitle="/>
              </a:rPr>
              <a:t>Художественная культура </a:t>
            </a:r>
            <a:r>
              <a:rPr lang="en-US" sz="3200" dirty="0" smtClean="0">
                <a:solidFill>
                  <a:srgbClr val="002060"/>
                </a:solidFill>
                <a:hlinkClick r:id="rId3" action="ppaction://hlinkpres?slideindex=1&amp;slidetitle="/>
              </a:rPr>
              <a:t>XIX</a:t>
            </a:r>
            <a:r>
              <a:rPr lang="ru-RU" sz="3200" dirty="0" smtClean="0">
                <a:solidFill>
                  <a:srgbClr val="002060"/>
                </a:solidFill>
                <a:hlinkClick r:id="rId3" action="ppaction://hlinkpres?slideindex=1&amp;slidetitle="/>
              </a:rPr>
              <a:t> века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hlinkClick r:id="rId4" action="ppaction://hlinkpres?slideindex=1&amp;slidetitle="/>
              </a:rPr>
              <a:t>Экономический кругооборот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hlinkClick r:id="rId5" action="ppaction://hlinkpres?slideindex=1&amp;slidetitle="/>
              </a:rPr>
              <a:t>Россия в первой четверти </a:t>
            </a:r>
            <a:r>
              <a:rPr lang="en-US" sz="3200" dirty="0" smtClean="0">
                <a:solidFill>
                  <a:srgbClr val="002060"/>
                </a:solidFill>
                <a:hlinkClick r:id="rId5" action="ppaction://hlinkpres?slideindex=1&amp;slidetitle="/>
              </a:rPr>
              <a:t>XVIII</a:t>
            </a:r>
            <a:r>
              <a:rPr lang="ru-RU" sz="3200" dirty="0" smtClean="0">
                <a:solidFill>
                  <a:srgbClr val="002060"/>
                </a:solidFill>
                <a:hlinkClick r:id="rId5" action="ppaction://hlinkpres?slideindex=1&amp;slidetitle="/>
              </a:rPr>
              <a:t> века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solidFill>
                  <a:srgbClr val="002060"/>
                </a:solidFill>
                <a:hlinkClick r:id="rId6" action="ppaction://hlinkpres?slideindex=1&amp;slidetitle="/>
              </a:rPr>
              <a:t>Россия в эпоху дворцовых переворотов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5" descr="j0343345.wm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75168" y="1142984"/>
            <a:ext cx="1468832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79690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При закреплении новой темы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47800"/>
            <a:ext cx="8258204" cy="4572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hlinkClick r:id="rId2" action="ppaction://hlinkpres?slideindex=1&amp;slidetitle="/>
              </a:rPr>
              <a:t>1. Русское общество </a:t>
            </a:r>
            <a:r>
              <a:rPr lang="en-US" b="1" dirty="0" smtClean="0">
                <a:solidFill>
                  <a:srgbClr val="002060"/>
                </a:solidFill>
                <a:hlinkClick r:id="rId2" action="ppaction://hlinkpres?slideindex=1&amp;slidetitle="/>
              </a:rPr>
              <a:t>XVII </a:t>
            </a:r>
            <a:r>
              <a:rPr lang="ru-RU" b="1" dirty="0" smtClean="0">
                <a:solidFill>
                  <a:srgbClr val="002060"/>
                </a:solidFill>
                <a:hlinkClick r:id="rId2" action="ppaction://hlinkpres?slideindex=1&amp;slidetitle="/>
              </a:rPr>
              <a:t>века ( история 7 класс)- тест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hlinkClick r:id="rId3" action="ppaction://hlinkfile"/>
              </a:rPr>
              <a:t>2.Конституция РФ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hlinkClick r:id="rId4" action="ppaction://hlinkfile"/>
              </a:rPr>
              <a:t>3. Политический лидер (обществознание 11 класс)-подготовка для написания эссе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hlinkClick r:id="rId5" action="ppaction://hlinkpres?slideindex=1&amp;slidetitle="/>
              </a:rPr>
              <a:t>4. Практикум «Спрос. Предложение. Равновесная цена»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6" descr="j0415490.wm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16725" y="3714752"/>
            <a:ext cx="232727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Для проверки знаний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Компьютерное </a:t>
            </a:r>
            <a:r>
              <a:rPr lang="ru-RU" dirty="0" smtClean="0"/>
              <a:t>тестирование – это самопроверка и самореализация, это хороший стимул для обучения, это способ деятельности и выражения себя. Для учителя – это средство качественного контроля знаний, программированный способ накопления оценок.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hlinkClick r:id="rId2" action="ppaction://hlinkpres?slideindex=1&amp;slidetitle="/>
              </a:rPr>
              <a:t>«Спрос. Предложение. Равновесная цена» (Тестирование)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Тестирование на дисках, в Интернете.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8" descr="C:\Program Files\Microsoft Office\Clipart\standard\stddir1\bd07223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4857760"/>
            <a:ext cx="12954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Организация проектной деятельности учащихся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В 2007-2008 году был выпуск социально-гуманитарного профильного класса. В рамках проведения итогового контроля была проведена конференция на которой все учащиеся защищали свои проекты. Всего 11 проектов:</a:t>
            </a:r>
          </a:p>
          <a:p>
            <a:pPr>
              <a:buNone/>
            </a:pPr>
            <a:r>
              <a:rPr lang="ru-RU" dirty="0" err="1" smtClean="0"/>
              <a:t>Столыпинская</a:t>
            </a:r>
            <a:r>
              <a:rPr lang="ru-RU" dirty="0" smtClean="0"/>
              <a:t> аграрная реформа (</a:t>
            </a:r>
            <a:r>
              <a:rPr lang="ru-RU" dirty="0" err="1" smtClean="0"/>
              <a:t>Кирнасова</a:t>
            </a:r>
            <a:r>
              <a:rPr lang="ru-RU" dirty="0" smtClean="0"/>
              <a:t> Марина)</a:t>
            </a:r>
          </a:p>
          <a:p>
            <a:pPr>
              <a:buNone/>
            </a:pPr>
            <a:r>
              <a:rPr lang="ru-RU" dirty="0" smtClean="0"/>
              <a:t>Первая  русская революция (</a:t>
            </a:r>
            <a:r>
              <a:rPr lang="ru-RU" dirty="0" err="1" smtClean="0"/>
              <a:t>Абдукаримова</a:t>
            </a:r>
            <a:r>
              <a:rPr lang="ru-RU" dirty="0" smtClean="0"/>
              <a:t> </a:t>
            </a:r>
            <a:r>
              <a:rPr lang="ru-RU" dirty="0" smtClean="0"/>
              <a:t>Т</a:t>
            </a:r>
            <a:r>
              <a:rPr lang="ru-RU" dirty="0" smtClean="0"/>
              <a:t>атьяна)</a:t>
            </a:r>
          </a:p>
          <a:p>
            <a:pPr>
              <a:buNone/>
            </a:pPr>
            <a:r>
              <a:rPr lang="ru-RU" dirty="0" smtClean="0"/>
              <a:t>Курская битва (Селиванова </a:t>
            </a:r>
            <a:r>
              <a:rPr lang="ru-RU" dirty="0" smtClean="0"/>
              <a:t>Н</a:t>
            </a:r>
            <a:r>
              <a:rPr lang="ru-RU" dirty="0" smtClean="0"/>
              <a:t>аталья)</a:t>
            </a:r>
          </a:p>
          <a:p>
            <a:pPr>
              <a:buNone/>
            </a:pPr>
            <a:r>
              <a:rPr lang="ru-RU" dirty="0" smtClean="0"/>
              <a:t>Холодная война (Щербакова Анастасия)</a:t>
            </a:r>
          </a:p>
          <a:p>
            <a:pPr>
              <a:buNone/>
            </a:pPr>
            <a:r>
              <a:rPr lang="ru-RU" dirty="0" smtClean="0"/>
              <a:t>Холодная война: складывание блоков (Христолюбов Никита)</a:t>
            </a:r>
          </a:p>
          <a:p>
            <a:pPr>
              <a:buNone/>
            </a:pPr>
            <a:r>
              <a:rPr lang="ru-RU" dirty="0" smtClean="0"/>
              <a:t>Органы государственного управления России. (</a:t>
            </a:r>
            <a:r>
              <a:rPr lang="ru-RU" dirty="0" err="1" smtClean="0"/>
              <a:t>Леничка</a:t>
            </a:r>
            <a:r>
              <a:rPr lang="ru-RU" dirty="0" smtClean="0"/>
              <a:t> Анастасия)</a:t>
            </a:r>
          </a:p>
          <a:p>
            <a:pPr>
              <a:buNone/>
            </a:pPr>
            <a:r>
              <a:rPr lang="ru-RU" dirty="0" smtClean="0"/>
              <a:t>Полет человека в космос (</a:t>
            </a:r>
            <a:r>
              <a:rPr lang="ru-RU" dirty="0" err="1" smtClean="0"/>
              <a:t>Косенко</a:t>
            </a:r>
            <a:r>
              <a:rPr lang="ru-RU" dirty="0" smtClean="0"/>
              <a:t> Максим)</a:t>
            </a:r>
          </a:p>
          <a:p>
            <a:pPr>
              <a:buNone/>
            </a:pPr>
            <a:r>
              <a:rPr lang="ru-RU" dirty="0" smtClean="0"/>
              <a:t>Хрущевская оттепель (</a:t>
            </a:r>
            <a:r>
              <a:rPr lang="ru-RU" dirty="0" smtClean="0"/>
              <a:t>Н</a:t>
            </a:r>
            <a:r>
              <a:rPr lang="ru-RU" dirty="0" smtClean="0"/>
              <a:t>осова Яна)</a:t>
            </a:r>
          </a:p>
          <a:p>
            <a:pPr>
              <a:buNone/>
            </a:pPr>
            <a:r>
              <a:rPr lang="ru-RU" dirty="0" smtClean="0"/>
              <a:t>Гражданская война в России (</a:t>
            </a:r>
            <a:r>
              <a:rPr lang="ru-RU" dirty="0" err="1" smtClean="0"/>
              <a:t>Поливердов</a:t>
            </a:r>
            <a:r>
              <a:rPr lang="ru-RU" dirty="0" smtClean="0"/>
              <a:t> Евгений)</a:t>
            </a:r>
          </a:p>
          <a:p>
            <a:pPr>
              <a:buNone/>
            </a:pPr>
            <a:r>
              <a:rPr lang="ru-RU" dirty="0" smtClean="0"/>
              <a:t>Путешествие по Санкт-Петербургу (Гладышева </a:t>
            </a:r>
            <a:r>
              <a:rPr lang="ru-RU" dirty="0" smtClean="0"/>
              <a:t>Е</a:t>
            </a:r>
            <a:r>
              <a:rPr lang="ru-RU" dirty="0" smtClean="0"/>
              <a:t>катерина)</a:t>
            </a:r>
            <a:endParaRPr lang="ru-RU" dirty="0"/>
          </a:p>
        </p:txBody>
      </p:sp>
      <p:pic>
        <p:nvPicPr>
          <p:cNvPr id="4" name="Picture 8" descr="C:\Program Files\Microsoft Office\Clipart\standard\stddir1\bd07213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857496"/>
            <a:ext cx="11922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Внеурочная деятельность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Углубленное изучение отдельной темы или раздела на элективных курса. Факультативах.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Например: Электронное пособие по теме </a:t>
            </a:r>
            <a:r>
              <a:rPr lang="ru-RU" sz="2800" b="1" dirty="0" smtClean="0">
                <a:hlinkClick r:id="rId2" action="ppaction://hlinkfile"/>
              </a:rPr>
              <a:t>«Политология»</a:t>
            </a:r>
            <a:r>
              <a:rPr lang="ru-RU" sz="2800" b="1" dirty="0" smtClean="0"/>
              <a:t>.</a:t>
            </a:r>
          </a:p>
          <a:p>
            <a:pPr>
              <a:buNone/>
            </a:pPr>
            <a:r>
              <a:rPr lang="ru-RU" sz="2800" dirty="0" smtClean="0"/>
              <a:t>2. Проведение тематических классных часов:</a:t>
            </a:r>
          </a:p>
          <a:p>
            <a:pPr>
              <a:buNone/>
            </a:pPr>
            <a:r>
              <a:rPr lang="ru-RU" sz="2800" dirty="0" smtClean="0"/>
              <a:t>А) </a:t>
            </a:r>
            <a:r>
              <a:rPr lang="ru-RU" sz="2800" b="1" dirty="0" smtClean="0">
                <a:hlinkClick r:id="rId3" action="ppaction://hlinkpres?slideindex=1&amp;slidetitle="/>
              </a:rPr>
              <a:t>М.И. Голенищев-Кутузов</a:t>
            </a:r>
            <a:r>
              <a:rPr lang="ru-RU" sz="2800" b="1" dirty="0" smtClean="0"/>
              <a:t> </a:t>
            </a:r>
          </a:p>
          <a:p>
            <a:pPr>
              <a:buNone/>
            </a:pPr>
            <a:r>
              <a:rPr lang="ru-RU" sz="2800" dirty="0" smtClean="0"/>
              <a:t>Б ) </a:t>
            </a:r>
            <a:r>
              <a:rPr lang="ru-RU" sz="2800" b="1" dirty="0" smtClean="0">
                <a:hlinkClick r:id="rId4" action="ppaction://hlinkpres?slideindex=1&amp;slidetitle="/>
              </a:rPr>
              <a:t>Европейский Суд по правам человекам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В) </a:t>
            </a:r>
            <a:r>
              <a:rPr lang="ru-RU" sz="2800" b="1" dirty="0" smtClean="0">
                <a:hlinkClick r:id="rId5" action="ppaction://hlinkpres?slideindex=1&amp;slidetitle="/>
              </a:rPr>
              <a:t>Символы России</a:t>
            </a:r>
            <a:endParaRPr lang="ru-RU" b="1" dirty="0"/>
          </a:p>
        </p:txBody>
      </p:sp>
      <p:pic>
        <p:nvPicPr>
          <p:cNvPr id="5" name="Рисунок 5" descr="j0301252.wm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2714620"/>
            <a:ext cx="1401744" cy="119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203</TotalTime>
  <Words>631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Использование мультимедийных презентаций на уроках истории, обществознания, права в основной и старшей школе</vt:lpstr>
      <vt:lpstr> Возможности видеометода в учебном процессе</vt:lpstr>
      <vt:lpstr>Достоинства  мультимедиа технологий</vt:lpstr>
      <vt:lpstr>Мультимедийные презентации  можно  применять</vt:lpstr>
      <vt:lpstr>При изучении нового материала</vt:lpstr>
      <vt:lpstr>При закреплении новой темы </vt:lpstr>
      <vt:lpstr>Для проверки знаний </vt:lpstr>
      <vt:lpstr>Организация проектной деятельности учащихся</vt:lpstr>
      <vt:lpstr>Внеурочная деятельность</vt:lpstr>
      <vt:lpstr>Внеурочная деятельность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мультимедийных презентаций на уроках в основной и старшей школе</dc:title>
  <dc:creator>Дина</dc:creator>
  <cp:lastModifiedBy>Admin</cp:lastModifiedBy>
  <cp:revision>19</cp:revision>
  <dcterms:created xsi:type="dcterms:W3CDTF">2008-09-25T07:44:37Z</dcterms:created>
  <dcterms:modified xsi:type="dcterms:W3CDTF">2009-04-27T20:00:33Z</dcterms:modified>
</cp:coreProperties>
</file>