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8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0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1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2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3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4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5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6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7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8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19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0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21.xml" ContentType="application/vnd.openxmlformats-officedocument.theme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theme/theme22.xml" ContentType="application/vnd.openxmlformats-officedocument.theme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theme/theme23.xml" ContentType="application/vnd.openxmlformats-officedocument.theme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8" r:id="rId3"/>
    <p:sldMasterId id="2147483702" r:id="rId4"/>
    <p:sldMasterId id="2147483716" r:id="rId5"/>
    <p:sldMasterId id="2147483730" r:id="rId6"/>
    <p:sldMasterId id="2147483744" r:id="rId7"/>
    <p:sldMasterId id="2147483758" r:id="rId8"/>
    <p:sldMasterId id="2147483772" r:id="rId9"/>
    <p:sldMasterId id="2147483786" r:id="rId10"/>
    <p:sldMasterId id="2147483800" r:id="rId11"/>
    <p:sldMasterId id="2147483814" r:id="rId12"/>
    <p:sldMasterId id="2147483826" r:id="rId13"/>
    <p:sldMasterId id="2147483838" r:id="rId14"/>
    <p:sldMasterId id="2147483850" r:id="rId15"/>
    <p:sldMasterId id="2147483862" r:id="rId16"/>
    <p:sldMasterId id="2147483874" r:id="rId17"/>
    <p:sldMasterId id="2147483886" r:id="rId18"/>
    <p:sldMasterId id="2147483898" r:id="rId19"/>
    <p:sldMasterId id="2147483912" r:id="rId20"/>
    <p:sldMasterId id="2147483926" r:id="rId21"/>
    <p:sldMasterId id="2147483940" r:id="rId22"/>
    <p:sldMasterId id="2147483954" r:id="rId23"/>
    <p:sldMasterId id="2147483982" r:id="rId24"/>
  </p:sldMasterIdLst>
  <p:notesMasterIdLst>
    <p:notesMasterId r:id="rId49"/>
  </p:notesMasterIdLst>
  <p:sldIdLst>
    <p:sldId id="257" r:id="rId25"/>
    <p:sldId id="258" r:id="rId26"/>
    <p:sldId id="259" r:id="rId27"/>
    <p:sldId id="260" r:id="rId28"/>
    <p:sldId id="261" r:id="rId29"/>
    <p:sldId id="262" r:id="rId30"/>
    <p:sldId id="263" r:id="rId31"/>
    <p:sldId id="264" r:id="rId32"/>
    <p:sldId id="265" r:id="rId33"/>
    <p:sldId id="266" r:id="rId34"/>
    <p:sldId id="271" r:id="rId35"/>
    <p:sldId id="272" r:id="rId36"/>
    <p:sldId id="273" r:id="rId37"/>
    <p:sldId id="267" r:id="rId38"/>
    <p:sldId id="274" r:id="rId39"/>
    <p:sldId id="275" r:id="rId40"/>
    <p:sldId id="276" r:id="rId41"/>
    <p:sldId id="277" r:id="rId42"/>
    <p:sldId id="278" r:id="rId43"/>
    <p:sldId id="279" r:id="rId44"/>
    <p:sldId id="280" r:id="rId45"/>
    <p:sldId id="281" r:id="rId46"/>
    <p:sldId id="282" r:id="rId47"/>
    <p:sldId id="284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58561" autoAdjust="0"/>
  </p:normalViewPr>
  <p:slideViewPr>
    <p:cSldViewPr>
      <p:cViewPr varScale="1">
        <p:scale>
          <a:sx n="88" d="100"/>
          <a:sy n="88" d="100"/>
        </p:scale>
        <p:origin x="-97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5.xml"/><Relationship Id="rId41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89D47-D6BE-4662-9AA7-A587FA3270C3}" type="datetimeFigureOut">
              <a:rPr lang="ru-RU" smtClean="0"/>
              <a:t>01.10.2013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D8617-9CF6-452E-9392-8286D517EF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549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4D4306-77BC-4781-890C-499F3BC4EF2B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Оценочная деятельность учителя строится на основе следующих общих принципов: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5147F6-16A6-45DF-893F-ED7D3F82CD13}" type="slidenum">
              <a:rPr lang="ru-RU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800" dirty="0"/>
              <a:t>2-4 КЛАССЫ.</a:t>
            </a:r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r>
              <a:rPr lang="ru-RU" sz="800" dirty="0"/>
              <a:t>Для оценки результатов учебной деятельности применяется принцип </a:t>
            </a:r>
            <a:r>
              <a:rPr lang="ru-RU" sz="800" dirty="0" err="1"/>
              <a:t>критериального</a:t>
            </a:r>
            <a:r>
              <a:rPr lang="ru-RU" sz="800" dirty="0"/>
              <a:t> оценивания, предполагающий предъявление </a:t>
            </a:r>
          </a:p>
          <a:p>
            <a:pPr>
              <a:lnSpc>
                <a:spcPct val="80000"/>
              </a:lnSpc>
            </a:pPr>
            <a:r>
              <a:rPr lang="ru-RU" sz="800" dirty="0"/>
              <a:t>учителем к каждой работе (до её выполнения учеником) пяти критериев оценки, отражающих цели учебного задания. Достижение каждой цели оценивается 1 баллом, и ученик, выполняя работу, набирает от 1 до 5 баллов, что позволяет давать содержательный анализ </a:t>
            </a:r>
          </a:p>
          <a:p>
            <a:pPr>
              <a:lnSpc>
                <a:spcPct val="80000"/>
              </a:lnSpc>
            </a:pPr>
            <a:r>
              <a:rPr lang="ru-RU" sz="800" dirty="0"/>
              <a:t>учебных результатов всем участникам образовательного процесса. </a:t>
            </a:r>
          </a:p>
          <a:p>
            <a:pPr>
              <a:lnSpc>
                <a:spcPct val="80000"/>
              </a:lnSpc>
            </a:pPr>
            <a:endParaRPr lang="ru-RU" sz="800" dirty="0"/>
          </a:p>
          <a:p>
            <a:pPr>
              <a:lnSpc>
                <a:spcPct val="80000"/>
              </a:lnSpc>
            </a:pPr>
            <a:r>
              <a:rPr lang="ru-RU" sz="800" dirty="0"/>
              <a:t>     Например, к устному ответу по литературному чтению могу быть предъявлены такие требования: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Выразительное чтение;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Пересказ;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Объяснение значения слов;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Нахождение ключевых фраз;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Ответы на вопросы учителя и класса.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    Оценку «5» получит ученик, выполнивший все эти требования. ВАЖНО: оценки «2» или «1» не являются отрицательным результатом работы, они лишь говорят о том, что учителю, ученику и родителям предстоит решение выявленных проблем.</a:t>
            </a:r>
          </a:p>
          <a:p>
            <a:pPr>
              <a:lnSpc>
                <a:spcPct val="80000"/>
              </a:lnSpc>
            </a:pPr>
            <a:r>
              <a:rPr lang="ru-RU" sz="800" dirty="0"/>
              <a:t>     Результаты наиболее значимых работ </a:t>
            </a:r>
            <a:r>
              <a:rPr lang="ru-RU" sz="800" dirty="0" err="1"/>
              <a:t>работ</a:t>
            </a:r>
            <a:r>
              <a:rPr lang="ru-RU" sz="800" dirty="0"/>
              <a:t> анализируются учителем с помощью диагностических карт.</a:t>
            </a:r>
          </a:p>
          <a:p>
            <a:pPr>
              <a:lnSpc>
                <a:spcPct val="80000"/>
              </a:lnSpc>
            </a:pPr>
            <a:r>
              <a:rPr lang="ru-RU" sz="800" dirty="0"/>
              <a:t>     Карта несёт в себе следующую информацию. Под цифрами 1, 2, 3, 4, 5 обозначены выполненные (+) или невыполненные (-) требования, предъявленные к работе. В последней графе – итоговая оценка учебной деятельности.</a:t>
            </a:r>
          </a:p>
          <a:p>
            <a:pPr>
              <a:lnSpc>
                <a:spcPct val="80000"/>
              </a:lnSpc>
            </a:pPr>
            <a:r>
              <a:rPr lang="ru-RU" sz="800" dirty="0"/>
              <a:t>     Этот фрагмент диагностической карты показывает, что: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Требуется дополнительная работа с целым классом над тем умением, освоение которого отражено в 3-й графе (объяснение значения слов);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Необходима индивидуальная работа с ученицей Фёдоровой (пересказ) и Сидоровым (нахождение ключевых фраз);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800" dirty="0"/>
              <a:t>Все учащиеся класса успешно освоили умения – выразительное чтение и ответы на вопросы учителя и класса.</a:t>
            </a:r>
          </a:p>
          <a:p>
            <a:pPr>
              <a:lnSpc>
                <a:spcPct val="80000"/>
              </a:lnSpc>
            </a:pPr>
            <a:r>
              <a:rPr lang="ru-RU" sz="800" dirty="0"/>
              <a:t>     Информация, содержащаяся в картах, является открытой для ученика и родителей. Карта позволяет учителю не в общем, а точно характеризовать достижения и проблемы учащихся и давать необходимые рекомендации учащимся и родителям.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A1DC8F-1305-4976-AD37-F74FBF20E65B}" type="slidenum">
              <a:rPr lang="ru-RU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Вместо официального классного журнала главным средством накопления информации об образовательных результатах ученика предлагают ввести портфель достижений (портфолио). Официальный классный журнал, конечно, не отменяется, но итоговая оценка за начальную школу (решения о переводе на следующую степень образования) теперь будет приниматься не на основе годовых предметных </a:t>
            </a:r>
            <a:r>
              <a:rPr lang="ru-RU" dirty="0" err="1"/>
              <a:t>отиеток</a:t>
            </a:r>
            <a:r>
              <a:rPr lang="ru-RU" dirty="0"/>
              <a:t> в журнале, а на основе всех результатов (предметных, </a:t>
            </a:r>
            <a:r>
              <a:rPr lang="ru-RU" dirty="0" err="1"/>
              <a:t>метапредметных</a:t>
            </a:r>
            <a:r>
              <a:rPr lang="ru-RU" dirty="0"/>
              <a:t>, личностных; учебных и </a:t>
            </a:r>
            <a:r>
              <a:rPr lang="ru-RU" dirty="0" err="1"/>
              <a:t>внеучебных</a:t>
            </a:r>
            <a:r>
              <a:rPr lang="ru-RU" dirty="0"/>
              <a:t>) накопленных в портфеле достижений ученика за четыре года обучения в начальной школе.</a:t>
            </a:r>
          </a:p>
          <a:p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B1B954-EBC6-4DF3-A084-AEF5D6159A83}" type="slidenum">
              <a:rPr lang="ru-RU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B97AAD-FEAD-4BF1-B34D-E9FE21F0394B}" type="slidenum">
              <a:rPr lang="ru-RU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Char char=""/>
            </a:pPr>
            <a:r>
              <a:rPr lang="ru-RU" dirty="0"/>
              <a:t>Я ученик </a:t>
            </a:r>
          </a:p>
          <a:p>
            <a:pPr>
              <a:buFont typeface="Symbol" pitchFamily="18" charset="2"/>
              <a:buNone/>
            </a:pPr>
            <a:r>
              <a:rPr lang="ru-RU" i="1" dirty="0"/>
              <a:t>(Выкладывается лист диагностики проведенной учителем на первых уроках в школе («напиши буквы, какие ты знаешь, цифры, нарисуй и т.д.»)</a:t>
            </a:r>
            <a:r>
              <a:rPr lang="ru-RU" dirty="0"/>
              <a:t> </a:t>
            </a:r>
          </a:p>
          <a:p>
            <a:r>
              <a:rPr lang="ru-RU" dirty="0"/>
              <a:t>- Я могу делать </a:t>
            </a:r>
          </a:p>
          <a:p>
            <a:r>
              <a:rPr lang="ru-RU" dirty="0"/>
              <a:t>- Я хочу  научиться в этом году…</a:t>
            </a:r>
          </a:p>
          <a:p>
            <a:r>
              <a:rPr lang="ru-RU" dirty="0"/>
              <a:t>- Я научусь в этом году (</a:t>
            </a:r>
            <a:r>
              <a:rPr lang="ru-RU" i="1" dirty="0"/>
              <a:t>Составляется вместе с учителем на уроке)</a:t>
            </a:r>
          </a:p>
          <a:p>
            <a:r>
              <a:rPr lang="ru-RU" dirty="0"/>
              <a:t>Предмет – Чему научусь – Рисунок или пример</a:t>
            </a:r>
          </a:p>
          <a:p>
            <a:r>
              <a:rPr lang="ru-RU" dirty="0"/>
              <a:t>Рус. Яз.          …                    …</a:t>
            </a:r>
          </a:p>
          <a:p>
            <a:r>
              <a:rPr lang="ru-RU" dirty="0"/>
              <a:t>Математика   …                    …</a:t>
            </a:r>
          </a:p>
          <a:p>
            <a:r>
              <a:rPr lang="ru-RU" dirty="0"/>
              <a:t>Литер. </a:t>
            </a:r>
            <a:r>
              <a:rPr lang="ru-RU" dirty="0" err="1"/>
              <a:t>Чтен</a:t>
            </a:r>
            <a:r>
              <a:rPr lang="ru-RU" dirty="0"/>
              <a:t>.  …                   …</a:t>
            </a:r>
          </a:p>
          <a:p>
            <a:r>
              <a:rPr lang="ru-RU" dirty="0" err="1"/>
              <a:t>Окр</a:t>
            </a:r>
            <a:r>
              <a:rPr lang="ru-RU" dirty="0"/>
              <a:t>. Мир.      …                   …</a:t>
            </a:r>
          </a:p>
          <a:p>
            <a:pPr>
              <a:buFont typeface="Symbol" pitchFamily="18" charset="2"/>
              <a:buNone/>
            </a:pPr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8500C5-56C6-4329-9806-D8A761182EA4}" type="slidenum">
              <a:rPr lang="ru-RU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b="1">
                <a:solidFill>
                  <a:schemeClr val="accent2"/>
                </a:solidFill>
              </a:rPr>
              <a:t>Мой распорядок дня</a:t>
            </a:r>
          </a:p>
          <a:p>
            <a:r>
              <a:rPr lang="ru-RU">
                <a:solidFill>
                  <a:schemeClr val="accent2"/>
                </a:solidFill>
              </a:rPr>
              <a:t>Можно оформить в виде таблицы</a:t>
            </a:r>
          </a:p>
          <a:p>
            <a:r>
              <a:rPr lang="ru-RU">
                <a:solidFill>
                  <a:schemeClr val="accent2"/>
                </a:solidFill>
              </a:rPr>
              <a:t>Утро – дела – рисунок</a:t>
            </a:r>
          </a:p>
          <a:p>
            <a:r>
              <a:rPr lang="ru-RU">
                <a:solidFill>
                  <a:schemeClr val="accent2"/>
                </a:solidFill>
              </a:rPr>
              <a:t>День – дела – рисунок</a:t>
            </a:r>
          </a:p>
          <a:p>
            <a:r>
              <a:rPr lang="ru-RU">
                <a:solidFill>
                  <a:schemeClr val="accent2"/>
                </a:solidFill>
              </a:rPr>
              <a:t>Вечер – дела – рисунок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075879-FC3B-49E3-99AD-DA25906A65B8}" type="slidenum">
              <a:rPr lang="ru-RU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b="1" u="sng"/>
              <a:t>Раздел «Рабочие материалы»</a:t>
            </a:r>
            <a:endParaRPr lang="ru-RU"/>
          </a:p>
          <a:p>
            <a:r>
              <a:rPr lang="ru-RU"/>
              <a:t>На каждый предмет имеется свой «файл»,  в него вкладываются диагностические работы.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D8B1CE-4EF8-4E41-B222-557A2BC517F1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системе оценивания в начальной школе используется преимущественно внутренняя оценка, выставляемая педагогом или школой.</a:t>
            </a:r>
          </a:p>
          <a:p>
            <a:r>
              <a:rPr lang="ru-RU" dirty="0"/>
              <a:t>Внешняя оценка, проводимая различными независимыми службами: мониторинговые исследования, аттестация ОУ. Результаты не влияют на итоговую отметку детей, участвующих в этих процедурах.</a:t>
            </a:r>
          </a:p>
          <a:p>
            <a:endParaRPr lang="ru-RU" dirty="0"/>
          </a:p>
          <a:p>
            <a:r>
              <a:rPr lang="ru-RU" dirty="0"/>
              <a:t> В начальной школе рекомендуется использовать три вида оценивания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71A88A-79C6-41B2-9E70-64420C731D68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 Стартовая диагностика ( на входе) в 1 классах основывается на результатах мониторинга общей готовности первоклассников к обучению в школе.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D9E3DC-F4EF-4980-8787-E8E31317EBEF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В текущем оценивании используются субъективные методы (наблюдения, самооценка и самоанализ) и методы, основанные, как правило, на анализе письменных ответов и работ учащихся.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73FE6C-57AF-4483-B283-2DC578D7B716}" type="slidenum">
              <a:rPr lang="ru-RU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Итоговое оценивание происходит в конце года, а затем в конце обучения в начальной школе. Наиболее целесообразно проводить итоговое оценивание в форме накопительной оценки. Такая оценка предполагает синтез всей накопленной за 4 года обучения информации об учебных достижениях школьника.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FEA255-2774-42DB-A6B4-CD45A4BD0924}" type="slidenum">
              <a:rPr lang="ru-RU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Также учитывается и внеурочная деятельность ученика.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FD1C0F-0CA6-4C1A-AA74-E7EFA3044757}" type="slidenum">
              <a:rPr lang="ru-RU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Какие же появляются новые формы и методы оценки?</a:t>
            </a:r>
          </a:p>
          <a:p>
            <a:r>
              <a:rPr lang="ru-RU" dirty="0"/>
              <a:t>                   Приоритетным в диагностике (контрольные работы) становятся теперь вместо репродуктивных заданий (воспроизведение информации) продуктивные задания (задачи) по применению знаний и умений, предполагающие создание учеником в ходе решения своего информационного продукта: вывода, оценки.</a:t>
            </a:r>
          </a:p>
          <a:p>
            <a:r>
              <a:rPr lang="ru-RU" dirty="0"/>
              <a:t>Новые методы и формы оценки: </a:t>
            </a:r>
            <a:r>
              <a:rPr lang="ru-RU" dirty="0" err="1"/>
              <a:t>метапредметные</a:t>
            </a:r>
            <a:r>
              <a:rPr lang="ru-RU" dirty="0"/>
              <a:t> диагностические работы и диагностика результатов личности развития.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28E3FA-50C1-4AF1-83B1-462AD2F7CEEA}" type="slidenum">
              <a:rPr lang="ru-RU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Помимо привычных контрольных работ, теперь необходимо проводить </a:t>
            </a:r>
            <a:r>
              <a:rPr lang="ru-RU" dirty="0" err="1"/>
              <a:t>метапредметные</a:t>
            </a:r>
            <a:r>
              <a:rPr lang="ru-RU" dirty="0"/>
              <a:t> диагностические работы, требующие от ученика не только познавательных, но и регулятивных и коммуникативных действий</a:t>
            </a:r>
          </a:p>
          <a:p>
            <a:endParaRPr lang="ru-RU" b="1" dirty="0"/>
          </a:p>
          <a:p>
            <a:r>
              <a:rPr lang="ru-RU" b="1" dirty="0" err="1"/>
              <a:t>Метапредметные</a:t>
            </a:r>
            <a:r>
              <a:rPr lang="ru-RU" b="1" dirty="0"/>
              <a:t> результаты (1класс)</a:t>
            </a:r>
          </a:p>
          <a:p>
            <a:r>
              <a:rPr lang="ru-RU" b="1" dirty="0"/>
              <a:t>Регулятивные УУД </a:t>
            </a:r>
            <a:r>
              <a:rPr lang="ru-RU" dirty="0"/>
              <a:t>1.Организовывать свое рабочее место под руководством учителя. 2. Осуществлять контроль в форме сличения своей работы с заданным эталоном.3.Вносить необходимые дополнения, исправления в свою работу, если она расходится с эталоном (образцом).4. В сотрудничестве с учителем определять последовательность изучения материала, опираясь на иллюстративный ряд «маршрутного листа».</a:t>
            </a:r>
            <a:endParaRPr lang="ru-RU" b="1" dirty="0"/>
          </a:p>
          <a:p>
            <a:r>
              <a:rPr lang="ru-RU" b="1" dirty="0"/>
              <a:t>Познавательные УУД </a:t>
            </a:r>
            <a:r>
              <a:rPr lang="ru-RU" dirty="0"/>
              <a:t>1. Ориентироваться в учебниках (система обозначений, структура текста, рубрики, словарь, содержание). 2. Осуществлять поиск необходимой информации для выполнения учебных заданий, используя справочные материалы учебника (под руководством учителя).3. Понимать информацию, представленную в виде текста, рисунков, схем.4. Сравнивать предметы, объекты: находить общее и различие.5. Группировать, классифицировать предметы, объекты на основе существенных признаков, по заданным критериям.1</a:t>
            </a:r>
            <a:endParaRPr lang="ru-RU" b="1" dirty="0"/>
          </a:p>
          <a:p>
            <a:r>
              <a:rPr lang="ru-RU" b="1" dirty="0"/>
              <a:t>Коммуникативные УУД </a:t>
            </a:r>
            <a:r>
              <a:rPr lang="ru-RU" dirty="0"/>
              <a:t>1..Соблюдать простейшие нормы речевого этикета: здороваться, прощаться, благодарить.2. Вступать в  диалог (отвечать на вопросы, задавать вопросы, уточнять непонятное). 3.</a:t>
            </a:r>
            <a:r>
              <a:rPr lang="ru-RU" b="1" dirty="0"/>
              <a:t> </a:t>
            </a:r>
            <a:r>
              <a:rPr lang="ru-RU" dirty="0"/>
              <a:t>Сотрудничать с товарищами при выполнении заданий в паре: устанавливать и соблюдать очерёдность действий, корректно сообщать товарищу об ошибках.4.Участвовать в коллективном обсуждении учебной проблемы.5. Сотрудничать со сверстниками и взрослыми для реализации проектной деятельности.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A094B-4723-4802-A03E-660163C2BDCF}" type="slidenum">
              <a:rPr lang="ru-RU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   Совершенно новым для массовой школы является вводимая ФГОС диагностика результатов личностного развития. Она может проводиться в разных формах (диагностическая работа, результаты наблюдения и др.). В любом случае такая диагностика предполагает проявления учеником качеств своей личности: оценки поступков, обозначение своей жизненной позиции, культурного выбора, мотивов, личностных целей. Всё это достаточно интимная сфера, поэтому работы, выполняемые учениками, как правило, не должны подписываться, и таблицы, где собираются эти данные, должны показывать результаты только по классу или школе в целом, но не по каждому конкретному ученику.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23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042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68716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0394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70468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0118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17696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06082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44732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287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16719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774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60341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44779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8467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7917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1385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9908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36628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441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49914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1612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1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4791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84848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34320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50395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98198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6372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66122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9386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38474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3788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270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2706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33473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6041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31726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4250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36151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4590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26616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86289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07108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69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03993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6382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27371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40644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7771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91788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25726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6136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96766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74350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97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93238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7714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8478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28521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99685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4573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50876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32399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2369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1861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60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41578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64662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40223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8240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1339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00830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98516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0950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17727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2632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561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0696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87040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2199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81886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72119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0003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60306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254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52481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63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15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08820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73857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00597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25225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9889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1235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6130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0491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474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5430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342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73920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266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0339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6113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56225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7991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19921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53355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38256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4354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83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63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733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09753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58536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2300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41354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17677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9010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22042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86178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20629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05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3204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176F0-B418-483C-8A68-29B4E38EE8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628E-EFE7-48E0-9E47-4EBC7F6617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55866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177B-8C9B-4384-BEC4-BE27939EEA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C4EF8-9A48-44E8-9165-59F8F4121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49751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80B5-D98F-4DBE-93E6-E11699E14D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ABC8-0ABC-4931-A629-E9E0730C4D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60477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7FCB4-EE12-4CAC-85C0-E38C7BCC5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17B08-DCF5-49DF-9D71-8FE119EC4DF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48146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7A028-F28E-4985-B4EE-D4733EFAF1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2A4DF-407E-4A43-ACF6-EEE0E99A3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4859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232E-6646-4147-B773-87007959E9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341F-7B5E-49AC-BD1D-809A2E6DF9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95733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D004-AF66-46B8-AFF7-A25FA1C91B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E36CB-E689-4879-9FD2-FFF415B76A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2528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93390-1B3C-44FF-A96E-9D1EA70D73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8A61-DC25-4A02-8B98-F69149F8572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300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18F4-BAED-481A-998F-318BCAB6DC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F98B-FE57-4CFC-B564-FE92C9F5C5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77491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CED3-5FF4-4B6F-80D4-D0D1D33825E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3CDF6-054E-47EB-B85A-9DD211FA31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337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8922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C53D3-E7C8-4BEE-9A19-B5363586F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74D0-43A9-4E34-B03B-B85CAA9862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33353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3D36-EF18-491B-BEC0-D3A553D32A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2712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7A76-B7A4-41ED-8EF1-35CBDEB7A7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2196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49101-AC36-4FEC-B556-C7BB56E31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1788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10921-8877-4C5A-B160-D4590C7DA2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9059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1F4C-8DF8-4C07-9145-E01A57874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84433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BB94-5F7F-48A9-9418-8EBADE6622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8296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D6E39-E915-4B2E-862E-6B29EE8BA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04509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3F68-E0CC-4F8D-8F96-4BD043CAEC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82008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4B3DE-4EC2-40DD-A63F-89E0865E2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87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4388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15F02-7C3F-4635-8BF0-A101E7A229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20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EBB0-0E10-48C2-A037-1F104EB6C9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96102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5F326-3513-4848-81F8-CF17669FBC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09067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0F0E-7428-45D1-87EC-A6FC22725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16539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3D36-EF18-491B-BEC0-D3A553D32A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62985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7A76-B7A4-41ED-8EF1-35CBDEB7A7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17381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49101-AC36-4FEC-B556-C7BB56E31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9419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10921-8877-4C5A-B160-D4590C7DA2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0733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1F4C-8DF8-4C07-9145-E01A57874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6072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BB94-5F7F-48A9-9418-8EBADE6622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9254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13217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D6E39-E915-4B2E-862E-6B29EE8BA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23792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3F68-E0CC-4F8D-8F96-4BD043CAEC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62081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4B3DE-4EC2-40DD-A63F-89E0865E2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76146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15F02-7C3F-4635-8BF0-A101E7A229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5255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EBB0-0E10-48C2-A037-1F104EB6C9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30472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5F326-3513-4848-81F8-CF17669FBC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07287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0F0E-7428-45D1-87EC-A6FC22725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67213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3D36-EF18-491B-BEC0-D3A553D32A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82608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7A76-B7A4-41ED-8EF1-35CBDEB7A7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6745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49101-AC36-4FEC-B556-C7BB56E31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684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8875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10921-8877-4C5A-B160-D4590C7DA2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55438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1F4C-8DF8-4C07-9145-E01A57874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3022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BB94-5F7F-48A9-9418-8EBADE6622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0532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D6E39-E915-4B2E-862E-6B29EE8BA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994519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3F68-E0CC-4F8D-8F96-4BD043CAEC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68402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4B3DE-4EC2-40DD-A63F-89E0865E2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532597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15F02-7C3F-4635-8BF0-A101E7A229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519842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EBB0-0E10-48C2-A037-1F104EB6C9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99236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5F326-3513-4848-81F8-CF17669FBC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7406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0F0E-7428-45D1-87EC-A6FC22725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7706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4272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3D36-EF18-491B-BEC0-D3A553D32A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567766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7A76-B7A4-41ED-8EF1-35CBDEB7A7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67724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49101-AC36-4FEC-B556-C7BB56E31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09574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10921-8877-4C5A-B160-D4590C7DA2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8821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1F4C-8DF8-4C07-9145-E01A57874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55886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BB94-5F7F-48A9-9418-8EBADE6622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952845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D6E39-E915-4B2E-862E-6B29EE8BA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6744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3F68-E0CC-4F8D-8F96-4BD043CAEC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06016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4B3DE-4EC2-40DD-A63F-89E0865E2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71043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15F02-7C3F-4635-8BF0-A101E7A229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68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85928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EBB0-0E10-48C2-A037-1F104EB6C9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58269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5F326-3513-4848-81F8-CF17669FBC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7359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0F0E-7428-45D1-87EC-A6FC22725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2515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3D36-EF18-491B-BEC0-D3A553D32A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936509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7A76-B7A4-41ED-8EF1-35CBDEB7A7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383767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49101-AC36-4FEC-B556-C7BB56E31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43646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10921-8877-4C5A-B160-D4590C7DA2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59921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1F4C-8DF8-4C07-9145-E01A57874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7877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BB94-5F7F-48A9-9418-8EBADE6622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955650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D6E39-E915-4B2E-862E-6B29EE8BA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189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5994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3F68-E0CC-4F8D-8F96-4BD043CAEC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76208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4B3DE-4EC2-40DD-A63F-89E0865E2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89259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15F02-7C3F-4635-8BF0-A101E7A229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8460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EBB0-0E10-48C2-A037-1F104EB6C9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69609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5F326-3513-4848-81F8-CF17669FBC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275818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0F0E-7428-45D1-87EC-A6FC22725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78331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3D36-EF18-491B-BEC0-D3A553D32A0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05551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7A76-B7A4-41ED-8EF1-35CBDEB7A7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98140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49101-AC36-4FEC-B556-C7BB56E315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563421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10921-8877-4C5A-B160-D4590C7DA2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985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502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21F4C-8DF8-4C07-9145-E01A578749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37717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ADBB94-5F7F-48A9-9418-8EBADE6622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9566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D6E39-E915-4B2E-862E-6B29EE8BAFD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120833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03F68-E0CC-4F8D-8F96-4BD043CAEC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61735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4B3DE-4EC2-40DD-A63F-89E0865E2F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28028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15F02-7C3F-4635-8BF0-A101E7A229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043507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EBB0-0E10-48C2-A037-1F104EB6C95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2842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5F326-3513-4848-81F8-CF17669FBC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33045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D290F0E-7428-45D1-87EC-A6FC22725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08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1234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0383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4004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110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2230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7666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0474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685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9928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5719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9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6940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639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8651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3825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226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5544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12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4472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982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0639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35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5833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7296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892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39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4429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8375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7853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1987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5864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0359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24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175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058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7986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88205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279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827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505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459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5448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3336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01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513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785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5742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5760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8465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0298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6330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873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38621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96172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32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1534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66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239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0253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82275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1974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3138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9541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5911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05CF27-2895-4EA4-8F56-CBD94723B0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0473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59997-8327-4643-BE3C-557D3A5817C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201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88287-5867-4135-BBB8-397014E365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41715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0AD14-534F-49AF-8E1E-8F88CF9810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9651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85B8D-4BC2-4D13-8695-325331C6A4F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745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37BE1-3A6F-461A-A958-0F9D200D26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61243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3C6AC-05FE-409D-90E6-64C28DD6872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4048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ECCDA2-0F18-43E5-9ABD-2709FF0484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819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6243C5-0EBE-4E0B-BA16-643AC3CE45C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708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D120C-F807-4B58-8636-505B1929381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6106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D8B53-AE33-4123-99A2-F721E524E47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97126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F6A9C-F463-463A-B4C0-125D98847E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3032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0C1DD-780C-45EF-A45C-BBBED9FFD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91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233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13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Relationship Id="rId14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slideLayout" Target="../slideLayouts/slideLayout259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theme" Target="../theme/theme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13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slideLayout" Target="../slideLayouts/slideLayout271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Relationship Id="rId14" Type="http://schemas.openxmlformats.org/officeDocument/2006/relationships/theme" Target="../theme/theme2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0.xml"/><Relationship Id="rId13" Type="http://schemas.openxmlformats.org/officeDocument/2006/relationships/slideLayout" Target="../slideLayouts/slideLayout285.xml"/><Relationship Id="rId3" Type="http://schemas.openxmlformats.org/officeDocument/2006/relationships/slideLayout" Target="../slideLayouts/slideLayout275.xml"/><Relationship Id="rId7" Type="http://schemas.openxmlformats.org/officeDocument/2006/relationships/slideLayout" Target="../slideLayouts/slideLayout279.xml"/><Relationship Id="rId12" Type="http://schemas.openxmlformats.org/officeDocument/2006/relationships/slideLayout" Target="../slideLayouts/slideLayout284.xml"/><Relationship Id="rId2" Type="http://schemas.openxmlformats.org/officeDocument/2006/relationships/slideLayout" Target="../slideLayouts/slideLayout274.xml"/><Relationship Id="rId1" Type="http://schemas.openxmlformats.org/officeDocument/2006/relationships/slideLayout" Target="../slideLayouts/slideLayout273.xml"/><Relationship Id="rId6" Type="http://schemas.openxmlformats.org/officeDocument/2006/relationships/slideLayout" Target="../slideLayouts/slideLayout278.xml"/><Relationship Id="rId11" Type="http://schemas.openxmlformats.org/officeDocument/2006/relationships/slideLayout" Target="../slideLayouts/slideLayout283.xml"/><Relationship Id="rId5" Type="http://schemas.openxmlformats.org/officeDocument/2006/relationships/slideLayout" Target="../slideLayouts/slideLayout277.xml"/><Relationship Id="rId10" Type="http://schemas.openxmlformats.org/officeDocument/2006/relationships/slideLayout" Target="../slideLayouts/slideLayout282.xml"/><Relationship Id="rId4" Type="http://schemas.openxmlformats.org/officeDocument/2006/relationships/slideLayout" Target="../slideLayouts/slideLayout276.xml"/><Relationship Id="rId9" Type="http://schemas.openxmlformats.org/officeDocument/2006/relationships/slideLayout" Target="../slideLayouts/slideLayout281.xml"/><Relationship Id="rId14" Type="http://schemas.openxmlformats.org/officeDocument/2006/relationships/theme" Target="../theme/theme2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3.xml"/><Relationship Id="rId13" Type="http://schemas.openxmlformats.org/officeDocument/2006/relationships/slideLayout" Target="../slideLayouts/slideLayout298.xml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12" Type="http://schemas.openxmlformats.org/officeDocument/2006/relationships/slideLayout" Target="../slideLayouts/slideLayout297.xml"/><Relationship Id="rId2" Type="http://schemas.openxmlformats.org/officeDocument/2006/relationships/slideLayout" Target="../slideLayouts/slideLayout287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11" Type="http://schemas.openxmlformats.org/officeDocument/2006/relationships/slideLayout" Target="../slideLayouts/slideLayout296.xml"/><Relationship Id="rId5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4.xml"/><Relationship Id="rId14" Type="http://schemas.openxmlformats.org/officeDocument/2006/relationships/theme" Target="../theme/theme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69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3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098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224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49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4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783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5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093B3-76B8-490E-8687-4E6612EC1A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01.10.2013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80B44E-2B40-4AF9-B4CC-2123C96215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89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CCE491-70B4-4DA6-8ECC-B85F8890427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1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573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CCE491-70B4-4DA6-8ECC-B85F8890427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54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CCE491-70B4-4DA6-8ECC-B85F8890427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616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CCE491-70B4-4DA6-8ECC-B85F8890427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4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CCE491-70B4-4DA6-8ECC-B85F8890427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3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6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CCE491-70B4-4DA6-8ECC-B85F8890427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43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  <p:sldLayoutId id="214748399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8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8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77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78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03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720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>
                <a:gamma/>
                <a:tint val="0"/>
                <a:invGamma/>
              </a:srgbClr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F79B1-374C-46A0-95D1-148F898CD1F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83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text=%D1%88%D0%BA%D0%BE%D0%BB%D1%8C%D0%BD%D0%B0%D1%8F%20%D1%82%D0%B5%D0%BC%D0%B0&amp;rpt=simage&amp;img_url=mou19-mp.edusite.ru/images/school0413.gif&amp;noreask=1&amp;lr=213&amp;p=41" TargetMode="External"/><Relationship Id="rId1" Type="http://schemas.openxmlformats.org/officeDocument/2006/relationships/slideLayout" Target="../slideLayouts/slideLayout1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text=%D1%88%D0%BA%D0%BE%D0%BB%D1%8C%D0%BD%D0%B0%D1%8F%20%D1%82%D0%B5%D0%BC%D0%B0&amp;noreask=1&amp;lr=213&amp;img_url=img-fotki.yandex.ru/get/5112/47407354.238/0_83162_21ec2508_orig.png&amp;rpt=simage&amp;p=123" TargetMode="External"/><Relationship Id="rId1" Type="http://schemas.openxmlformats.org/officeDocument/2006/relationships/slideLayout" Target="../slideLayouts/slideLayout16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text=%D1%88%D0%BA%D0%BE%D0%BB%D1%8C%D0%BD%D0%B0%D1%8F%20%D1%82%D0%B5%D0%BC%D0%B0&amp;rpt=simage&amp;img_url=img541.imageshack.us/img541/6439/80707277.jpg&amp;noreask=1&amp;lr=213&amp;p=3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text=%D1%88%D0%BA%D0%BE%D0%BB%D1%8C%D0%BD%D0%B0%D1%8F%20%D1%82%D0%B5%D0%BC%D0%B0&amp;noreask=1&amp;lr=213&amp;p=115&amp;img_url=img1.liveinternet.ru/images/attach/c/2/64/201/64201674_1284872765_02.png&amp;rpt=simage" TargetMode="External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text=%D1%88%D0%BA%D0%BE%D0%BB%D1%8C%D0%BD%D0%B0%D1%8F%20%D1%82%D0%B5%D0%BC%D0%B0&amp;noreask=1&amp;lr=213&amp;p=119&amp;img_url=www.sunhome.ru/UsersGallery/Cards/117/26233319.jpg&amp;rpt=simage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1%88%D0%BA%D0%BE%D0%BB%D1%8C%D0%BD%D0%B0%D1%8F%20%D1%82%D0%B5%D0%BC%D0%B0&amp;noreask=1&amp;lr=213&amp;img_url=www.android-online.ru/app_images/shots/t/r/a/c/trace-alphabets_screenshot_286491.jpg&amp;rpt=simage&amp;p=125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4.jpeg"/><Relationship Id="rId2" Type="http://schemas.openxmlformats.org/officeDocument/2006/relationships/hyperlink" Target="http://images.yandex.ru/yandsearch?text=%D1%88%D0%BA%D0%BE%D0%BB%D1%8C%D0%BD%D0%B0%D1%8F%20%D1%82%D0%B5%D0%BC%D0%B0&amp;rpt=simage&amp;img_url=img541.imageshack.us/img541/6439/80707277.jpg&amp;noreask=1&amp;lr=213&amp;p=37" TargetMode="External"/><Relationship Id="rId1" Type="http://schemas.openxmlformats.org/officeDocument/2006/relationships/slideLayout" Target="../slideLayouts/slideLayout183.xml"/><Relationship Id="rId6" Type="http://schemas.openxmlformats.org/officeDocument/2006/relationships/hyperlink" Target="http://images.yandex.ru/yandsearch?text=%D1%88%D0%BA%D0%BE%D0%BB%D1%8C%D0%BD%D0%B0%D1%8F%20%D1%82%D0%B5%D0%BC%D0%B0&amp;noreask=1&amp;lr=213&amp;p=57&amp;img_url=www.fisnyak.ru/_nw/22/99002547.jpg&amp;rpt=simage" TargetMode="External"/><Relationship Id="rId5" Type="http://schemas.openxmlformats.org/officeDocument/2006/relationships/image" Target="../media/image13.jpeg"/><Relationship Id="rId10" Type="http://schemas.openxmlformats.org/officeDocument/2006/relationships/image" Target="../media/image16.jpeg"/><Relationship Id="rId4" Type="http://schemas.openxmlformats.org/officeDocument/2006/relationships/hyperlink" Target="http://activerain.com/image_store/uploads/3/7/9/5/5/ar121660244955973.jpg" TargetMode="External"/><Relationship Id="rId9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yandsearch?text=%D1%88%D0%BA%D0%BE%D0%BB%D1%8C%D0%BD%D0%B0%D1%8F%20%D1%82%D0%B5%D0%BC%D0%B0&amp;rpt=simage&amp;img_url=www.donsenda.com/books/images/books.jpg&amp;noreask=1&amp;lr=213&amp;p=14" TargetMode="External"/><Relationship Id="rId1" Type="http://schemas.openxmlformats.org/officeDocument/2006/relationships/slideLayout" Target="../slideLayouts/slideLayout194.xml"/><Relationship Id="rId5" Type="http://schemas.openxmlformats.org/officeDocument/2006/relationships/image" Target="../media/image18.jpeg"/><Relationship Id="rId4" Type="http://schemas.openxmlformats.org/officeDocument/2006/relationships/hyperlink" Target="http://images.yandex.ru/yandsearch?text=%D1%88%D0%BA%D0%BE%D0%BB%D1%8C%D0%BD%D0%B0%D1%8F%20%D1%82%D0%B5%D0%BC%D0%B0&amp;noreask=1&amp;lr=213&amp;p=183&amp;img_url=www.edu.cap.ru/home/5318/ckola.jpg&amp;rpt=simag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hyperlink" Target="http://images.yandex.ru/yandsearch?text=%D1%88%D0%BA%D0%BE%D0%BB%D1%8C%D0%BD%D0%B0%D1%8F%20%D1%82%D0%B5%D0%BC%D0%B0&amp;noreask=1&amp;lr=213&amp;img_url=www.myjulia.ru/data/cache/2011/08/31/851073_7632nothumb500.jpg&amp;rpt=simage&amp;p=164" TargetMode="External"/><Relationship Id="rId1" Type="http://schemas.openxmlformats.org/officeDocument/2006/relationships/slideLayout" Target="../slideLayouts/slideLayout205.xml"/><Relationship Id="rId6" Type="http://schemas.openxmlformats.org/officeDocument/2006/relationships/hyperlink" Target="http://images.yandex.ru/yandsearch?text=%D1%88%D0%BA%D0%BE%D0%BB%D1%8C%D0%BD%D0%B0%D1%8F%20%D1%82%D0%B5%D0%BC%D0%B0&amp;noreask=1&amp;lr=213&amp;p=188&amp;img_url=old.prima-news.ru/upimg/m_32537.gif&amp;rpt=simage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://images.yandex.ru/yandsearch?text=%D1%88%D0%BA%D0%BE%D0%BB%D1%8C%D0%BD%D0%B0%D1%8F%20%D1%82%D0%B5%D0%BC%D0%B0&amp;noreask=1&amp;lr=213&amp;img_url=www.kujbyshevec.ru/media/k2/items/cache/171fc14b49a79ea979710de5b3402b30_XL.jpg&amp;rpt=simage&amp;p=99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noreask=1&amp;lr=213&amp;ed=1&amp;text=%D0%B4%D0%B5%D1%82%D0%B8%20%D0%B2%20%D1%88%D0%BA%D0%BE%D0%BB%D0%B5&amp;p=107&amp;img_url=www.gazetairkutsk.ru/wp-content/uploads/2011/03/80269.jpg&amp;rpt=simage" TargetMode="External"/><Relationship Id="rId13" Type="http://schemas.openxmlformats.org/officeDocument/2006/relationships/image" Target="../media/image27.jpeg"/><Relationship Id="rId18" Type="http://schemas.openxmlformats.org/officeDocument/2006/relationships/hyperlink" Target="http://images.yandex.ru/yandsearch?noreask=1&amp;lr=213&amp;ed=1&amp;text=%D0%B4%D0%B5%D1%82%D0%B8%20%D0%B2%20%D1%88%D0%BA%D0%BE%D0%BB%D0%B5&amp;p=673&amp;img_url=gorod.tomsk.ru/uploads/49434/1301458915/20.jpg&amp;rpt=simage" TargetMode="External"/><Relationship Id="rId3" Type="http://schemas.openxmlformats.org/officeDocument/2006/relationships/image" Target="../media/image22.jpeg"/><Relationship Id="rId21" Type="http://schemas.openxmlformats.org/officeDocument/2006/relationships/image" Target="../media/image31.jpeg"/><Relationship Id="rId7" Type="http://schemas.openxmlformats.org/officeDocument/2006/relationships/image" Target="../media/image24.jpeg"/><Relationship Id="rId12" Type="http://schemas.openxmlformats.org/officeDocument/2006/relationships/hyperlink" Target="http://images.yandex.ru/yandsearch?noreask=1&amp;lr=213&amp;ed=1&amp;text=%D0%B4%D0%B5%D1%82%D0%B8%20%D0%B2%20%D1%88%D0%BA%D0%BE%D0%BB%D0%B5&amp;p=90&amp;img_url=img-fotki.yandex.ru/get/0/epidemi.1/0_9a_7562b65c_XL&amp;rpt=simage" TargetMode="External"/><Relationship Id="rId17" Type="http://schemas.openxmlformats.org/officeDocument/2006/relationships/image" Target="../media/image29.jpeg"/><Relationship Id="rId2" Type="http://schemas.openxmlformats.org/officeDocument/2006/relationships/hyperlink" Target="http://images.yandex.ru/yandsearch?noreask=1&amp;lr=213&amp;ed=1&amp;text=%D0%B4%D0%B5%D1%82%D0%B8%20%D0%B2%20%D1%88%D0%BA%D0%BE%D0%BB%D0%B5&amp;p=121&amp;img_url=parkour.tyt.kz/media/files/file_1319832827.jpg&amp;rpt=simage" TargetMode="External"/><Relationship Id="rId16" Type="http://schemas.openxmlformats.org/officeDocument/2006/relationships/hyperlink" Target="http://natalija.tmweb.ru/wp-content/uploads/2011/06/63012400_1282412776_bc89940011.jpg" TargetMode="External"/><Relationship Id="rId20" Type="http://schemas.openxmlformats.org/officeDocument/2006/relationships/hyperlink" Target="http://images.yandex.ru/yandsearch?noreask=1&amp;lr=213&amp;ed=1&amp;text=%D0%B4%D0%B5%D1%82%D0%B8%20%D0%B2%20%D1%88%D0%BA%D0%BE%D0%BB%D0%B5&amp;p=80&amp;img_url=www.pomogi.org/f/1/actions/school2010/school-01.jpg&amp;rpt=simage" TargetMode="External"/><Relationship Id="rId1" Type="http://schemas.openxmlformats.org/officeDocument/2006/relationships/slideLayout" Target="../slideLayouts/slideLayout216.xml"/><Relationship Id="rId6" Type="http://schemas.openxmlformats.org/officeDocument/2006/relationships/hyperlink" Target="http://images.yandex.ru/yandsearch?noreask=1&amp;lr=213&amp;ed=1&amp;text=%D0%B4%D0%B5%D1%82%D0%B8%20%D0%B2%20%D1%88%D0%BA%D0%BE%D0%BB%D0%B5&amp;p=103&amp;img_url=mojasemja.ru/wp-content/uploads/2010/12/shkola.jpg&amp;rpt=simage" TargetMode="External"/><Relationship Id="rId11" Type="http://schemas.openxmlformats.org/officeDocument/2006/relationships/image" Target="../media/image26.jpeg"/><Relationship Id="rId5" Type="http://schemas.openxmlformats.org/officeDocument/2006/relationships/image" Target="../media/image23.jpeg"/><Relationship Id="rId15" Type="http://schemas.openxmlformats.org/officeDocument/2006/relationships/image" Target="../media/image28.jpeg"/><Relationship Id="rId23" Type="http://schemas.openxmlformats.org/officeDocument/2006/relationships/image" Target="../media/image32.jpeg"/><Relationship Id="rId10" Type="http://schemas.openxmlformats.org/officeDocument/2006/relationships/hyperlink" Target="http://images.yandex.ru/yandsearch?noreask=1&amp;lr=213&amp;ed=1&amp;text=%D0%B4%D0%B5%D1%82%D0%B8%20%D0%B2%20%D1%88%D0%BA%D0%BE%D0%BB%D0%B5&amp;p=86&amp;img_url=eu.123rf.com/400wm/400/400/pressmaster/pressmaster1012/pressmaster101202445/8448361-smart.jpg&amp;rpt=simage" TargetMode="External"/><Relationship Id="rId19" Type="http://schemas.openxmlformats.org/officeDocument/2006/relationships/image" Target="../media/image30.jpeg"/><Relationship Id="rId4" Type="http://schemas.openxmlformats.org/officeDocument/2006/relationships/hyperlink" Target="http://images.yandex.ru/yandsearch?noreask=1&amp;lr=213&amp;ed=1&amp;text=%D0%B4%D0%B5%D1%82%D0%B8%20%D0%B2%20%D1%88%D0%BA%D0%BE%D0%BB%D0%B5&amp;p=134&amp;img_url=gdb.rferl.org/6F8B0768-221C-45F7-9A0E-C373B597FC9B_mw800_s.jpg&amp;rpt=simage" TargetMode="External"/><Relationship Id="rId9" Type="http://schemas.openxmlformats.org/officeDocument/2006/relationships/image" Target="../media/image25.jpeg"/><Relationship Id="rId14" Type="http://schemas.openxmlformats.org/officeDocument/2006/relationships/hyperlink" Target="http://sch9.org/files/sch9.org/imagecache/1000x1000/images/-roditelyam/09/07/vashi-deti-vpervye-idut-v-shkolu-83726306.jpg" TargetMode="External"/><Relationship Id="rId22" Type="http://schemas.openxmlformats.org/officeDocument/2006/relationships/hyperlink" Target="http://images.yandex.ru/yandsearch?text=%D1%88%D0%BA%D0%BE%D0%BB%D1%8C%D0%BD%D0%B0%D1%8F%20%D1%82%D0%B5%D0%BC%D0%B0&amp;noreask=1&amp;lr=213&amp;p=194&amp;img_url=img-2006-07.photosight.ru/03/1518660.jpg&amp;rpt=simag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8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5"/>
          <p:cNvSpPr>
            <a:spLocks noChangeArrowheads="1" noChangeShapeType="1" noTextEdit="1"/>
          </p:cNvSpPr>
          <p:nvPr/>
        </p:nvSpPr>
        <p:spPr bwMode="auto">
          <a:xfrm>
            <a:off x="1042988" y="765175"/>
            <a:ext cx="7343775" cy="2879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solidFill>
                  <a:srgbClr val="3333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"Система оценивания 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smtClean="0">
                <a:solidFill>
                  <a:srgbClr val="3333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соответствии с ФГОС"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" r="73059"/>
          <a:stretch>
            <a:fillRect/>
          </a:stretch>
        </p:blipFill>
        <p:spPr bwMode="auto">
          <a:xfrm>
            <a:off x="323850" y="3860800"/>
            <a:ext cx="2538413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3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827088" y="260350"/>
            <a:ext cx="7921625" cy="647700"/>
          </a:xfrm>
          <a:prstGeom prst="rect">
            <a:avLst/>
          </a:prstGeom>
          <a:solidFill>
            <a:srgbClr val="B2FF6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ЛИЧНОСТНЫЕ РЕЗУЛЬТАТЫ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827088" y="1125538"/>
            <a:ext cx="7848600" cy="7207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400" b="1" smtClean="0">
                <a:solidFill>
                  <a:srgbClr val="000000"/>
                </a:solidFill>
              </a:rPr>
              <a:t>Воспринимать объединяющую роль России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    как государства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827088" y="1916113"/>
            <a:ext cx="7848600" cy="79216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2. Проявлять уважение  к своей семье,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      ценить взаимопомощь и взаимоподдержку</a:t>
            </a:r>
            <a:r>
              <a:rPr lang="ru-RU" smtClean="0">
                <a:solidFill>
                  <a:srgbClr val="000000"/>
                </a:solidFill>
              </a:rPr>
              <a:t> </a:t>
            </a:r>
            <a:r>
              <a:rPr lang="ru-RU" sz="2400" b="1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827088" y="2781300"/>
            <a:ext cx="7848600" cy="79216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3. Принимать образ «хорошего ученика».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827088" y="3644900"/>
            <a:ext cx="7848600" cy="79216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4. Внимательно относиться к собственным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    переживаниям и переживаниям других</a:t>
            </a:r>
            <a:r>
              <a:rPr lang="ru-RU" smtClean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827088" y="4508500"/>
            <a:ext cx="7848600" cy="7207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5. Выполнять правила личной гигиены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827088" y="5300663"/>
            <a:ext cx="7848600" cy="72072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6. Внимательно относиться к красоте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    окружающего мира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827088" y="6092825"/>
            <a:ext cx="7848600" cy="76517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7. Адекватно воспринимать оценку учителя</a:t>
            </a:r>
            <a:r>
              <a:rPr lang="ru-RU" smtClean="0">
                <a:solidFill>
                  <a:srgbClr val="000000"/>
                </a:solidFill>
              </a:rPr>
              <a:t> </a:t>
            </a:r>
            <a:r>
              <a:rPr lang="ru-RU" sz="2400" b="1" smtClean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29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6" grpId="0" animBg="1"/>
      <p:bldP spid="25607" grpId="0" animBg="1"/>
      <p:bldP spid="25608" grpId="0" animBg="1"/>
      <p:bldP spid="25611" grpId="0" animBg="1"/>
      <p:bldP spid="25612" grpId="0" animBg="1"/>
      <p:bldP spid="25613" grpId="0" animBg="1"/>
      <p:bldP spid="256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333375"/>
            <a:ext cx="7772400" cy="14700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Какой опыт нам поможет? </a:t>
            </a:r>
            <a:br>
              <a:rPr lang="ru-RU" sz="2400" b="1" dirty="0" smtClean="0"/>
            </a:br>
            <a:r>
              <a:rPr lang="ru-RU" sz="2400" dirty="0" smtClean="0"/>
              <a:t>Опора на технологию оценивания образовательных достижений (учебных успехов)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2205038"/>
            <a:ext cx="6624638" cy="3168650"/>
          </a:xfrm>
        </p:spPr>
        <p:txBody>
          <a:bodyPr rtlCol="0">
            <a:normAutofit fontScale="92500" lnSpcReduction="1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solidFill>
                  <a:schemeClr val="tx1"/>
                </a:solidFill>
              </a:rPr>
              <a:t>Т</a:t>
            </a:r>
            <a:r>
              <a:rPr lang="ru-RU" sz="2800" dirty="0" smtClean="0">
                <a:solidFill>
                  <a:schemeClr val="tx1"/>
                </a:solidFill>
              </a:rPr>
              <a:t>ехнология оценивания образовательных достижений (учебных успехов)  представляет собой </a:t>
            </a:r>
            <a:r>
              <a:rPr lang="ru-RU" sz="2800" b="1" u="sng" dirty="0" smtClean="0">
                <a:solidFill>
                  <a:schemeClr val="tx1"/>
                </a:solidFill>
              </a:rPr>
              <a:t>семь правил</a:t>
            </a:r>
            <a:r>
              <a:rPr lang="ru-RU" sz="2800" dirty="0" smtClean="0">
                <a:solidFill>
                  <a:schemeClr val="tx1"/>
                </a:solidFill>
              </a:rPr>
              <a:t>, определяющих порядок действий в разных ситуациях контроля и оценивания.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Эти правила дают ответы на все вопросы оценивания результатов ФГОС.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44" name="Picture 2" descr="i?id=160102832-28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865688"/>
            <a:ext cx="180022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247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3779838" y="404813"/>
            <a:ext cx="4572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smtClean="0">
                <a:solidFill>
                  <a:srgbClr val="000000"/>
                </a:solidFill>
                <a:cs typeface="Arial" charset="0"/>
              </a:rPr>
              <a:t>Правило  1.</a:t>
            </a:r>
            <a:r>
              <a:rPr lang="ru-RU" sz="2400" smtClean="0">
                <a:solidFill>
                  <a:srgbClr val="000000"/>
                </a:solidFill>
                <a:cs typeface="Arial" charset="0"/>
              </a:rPr>
              <a:t> Что оцениваем?</a:t>
            </a:r>
            <a:br>
              <a:rPr lang="ru-RU" sz="2400" smtClean="0">
                <a:solidFill>
                  <a:srgbClr val="000000"/>
                </a:solidFill>
                <a:cs typeface="Arial" charset="0"/>
              </a:rPr>
            </a:br>
            <a:r>
              <a:rPr lang="ru-RU" sz="2400" smtClean="0">
                <a:solidFill>
                  <a:srgbClr val="000000"/>
                </a:solidFill>
                <a:cs typeface="Arial" charset="0"/>
              </a:rPr>
              <a:t>Оцениваем результаты – предметные, метапредметные и личностные.</a:t>
            </a: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755650" y="5229225"/>
            <a:ext cx="457200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u="sng" smtClean="0">
                <a:solidFill>
                  <a:srgbClr val="000000"/>
                </a:solidFill>
                <a:cs typeface="Arial" charset="0"/>
              </a:rPr>
              <a:t>Правило  2.</a:t>
            </a:r>
            <a:r>
              <a:rPr lang="ru-RU" sz="2400" smtClean="0">
                <a:solidFill>
                  <a:srgbClr val="000000"/>
                </a:solidFill>
                <a:cs typeface="Arial" charset="0"/>
              </a:rPr>
              <a:t> Кто оценивает?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2400" smtClean="0">
                <a:solidFill>
                  <a:srgbClr val="000000"/>
                </a:solidFill>
                <a:cs typeface="Arial" charset="0"/>
              </a:rPr>
              <a:t>Учитель и ученик вместе определяют оценку и отметку</a:t>
            </a:r>
            <a:r>
              <a:rPr lang="ru-RU" sz="2400" smtClean="0">
                <a:solidFill>
                  <a:srgbClr val="898989"/>
                </a:solidFill>
                <a:cs typeface="Arial" charset="0"/>
              </a:rPr>
              <a:t>.</a:t>
            </a:r>
          </a:p>
        </p:txBody>
      </p:sp>
      <p:pic>
        <p:nvPicPr>
          <p:cNvPr id="11268" name="Picture 2" descr="i?id=456723574-64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620713"/>
            <a:ext cx="1893887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i?id=259672220-38-7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644900"/>
            <a:ext cx="2016125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2" descr="http://im0-tub-ru.yandex.net/i?id=630344477-25-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349500"/>
            <a:ext cx="2160588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3272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088" y="549275"/>
            <a:ext cx="4249737" cy="1200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prstClr val="black"/>
                </a:solidFill>
              </a:rPr>
              <a:t>Правило  3.</a:t>
            </a:r>
            <a:r>
              <a:rPr lang="ru-RU" sz="2400" dirty="0">
                <a:solidFill>
                  <a:prstClr val="black"/>
                </a:solidFill>
              </a:rPr>
              <a:t> Сколько ставить отметок?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По числу решённых задач.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4300" y="3644900"/>
            <a:ext cx="4572000" cy="2678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prstClr val="black"/>
                </a:solidFill>
              </a:rPr>
              <a:t>Правило  4.</a:t>
            </a:r>
            <a:r>
              <a:rPr lang="ru-RU" sz="2400" dirty="0">
                <a:solidFill>
                  <a:prstClr val="black"/>
                </a:solidFill>
              </a:rPr>
              <a:t> Где накапливать оценки и отметки?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В таблицах образовательных результатов (предметных, </a:t>
            </a:r>
            <a:r>
              <a:rPr lang="ru-RU" sz="2400" dirty="0" err="1">
                <a:solidFill>
                  <a:prstClr val="black"/>
                </a:solidFill>
              </a:rPr>
              <a:t>метапредметных</a:t>
            </a:r>
            <a:r>
              <a:rPr lang="ru-RU" sz="2400" dirty="0">
                <a:solidFill>
                  <a:prstClr val="black"/>
                </a:solidFill>
              </a:rPr>
              <a:t> , личностных) и в «Портфеле достижений» («Портфолио»)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2292" name="Picture 2" descr="i?id=62460605-17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4841">
            <a:off x="5387975" y="596900"/>
            <a:ext cx="21971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 descr="i?id=420500495-32-7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3733">
            <a:off x="1116013" y="3141663"/>
            <a:ext cx="19970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098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827088" y="260350"/>
            <a:ext cx="7921625" cy="792163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FF"/>
                </a:solidFill>
              </a:rPr>
              <a:t>Диагностическая  карта.</a:t>
            </a:r>
          </a:p>
        </p:txBody>
      </p:sp>
      <p:graphicFrame>
        <p:nvGraphicFramePr>
          <p:cNvPr id="5388" name="Group 268"/>
          <p:cNvGraphicFramePr>
            <a:graphicFrameLocks noGrp="1"/>
          </p:cNvGraphicFramePr>
          <p:nvPr>
            <p:ph/>
          </p:nvPr>
        </p:nvGraphicFramePr>
        <p:xfrm>
          <a:off x="468313" y="1700213"/>
          <a:ext cx="8229600" cy="4246563"/>
        </p:xfrm>
        <a:graphic>
          <a:graphicData uri="http://schemas.openxmlformats.org/drawingml/2006/table">
            <a:tbl>
              <a:tblPr/>
              <a:tblGrid>
                <a:gridCol w="2760662"/>
                <a:gridCol w="781050"/>
                <a:gridCol w="781050"/>
                <a:gridCol w="781050"/>
                <a:gridCol w="781050"/>
                <a:gridCol w="782638"/>
                <a:gridCol w="1562100"/>
              </a:tblGrid>
              <a:tr h="830263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 ученика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Выполнение требований к учебному заданию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4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 Иванов К.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 Петров С.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 Сидоров В.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 Фёдорова Л.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604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7275" y="2641600"/>
            <a:ext cx="4572000" cy="19383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prstClr val="black"/>
                </a:solidFill>
              </a:rPr>
              <a:t>Правило  5.</a:t>
            </a:r>
            <a:r>
              <a:rPr lang="ru-RU" sz="2400" dirty="0">
                <a:solidFill>
                  <a:prstClr val="black"/>
                </a:solidFill>
              </a:rPr>
              <a:t> Когда ставить оценки?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u="sng" dirty="0">
                <a:solidFill>
                  <a:prstClr val="black"/>
                </a:solidFill>
              </a:rPr>
              <a:t>Текущие</a:t>
            </a:r>
            <a:r>
              <a:rPr lang="ru-RU" sz="2400" dirty="0">
                <a:solidFill>
                  <a:prstClr val="black"/>
                </a:solidFill>
              </a:rPr>
              <a:t> – </a:t>
            </a:r>
            <a:r>
              <a:rPr lang="ru-RU" sz="2400" b="1" u="sng" dirty="0">
                <a:solidFill>
                  <a:prstClr val="black"/>
                </a:solidFill>
              </a:rPr>
              <a:t>по желанию</a:t>
            </a:r>
            <a:r>
              <a:rPr lang="ru-RU" sz="2400" dirty="0">
                <a:solidFill>
                  <a:prstClr val="black"/>
                </a:solidFill>
              </a:rPr>
              <a:t>, </a:t>
            </a:r>
            <a:r>
              <a:rPr lang="ru-RU" sz="2400" u="sng" dirty="0">
                <a:solidFill>
                  <a:prstClr val="black"/>
                </a:solidFill>
              </a:rPr>
              <a:t>за тематические проверочные </a:t>
            </a:r>
            <a:r>
              <a:rPr lang="ru-RU" sz="2400" dirty="0">
                <a:solidFill>
                  <a:prstClr val="black"/>
                </a:solidFill>
              </a:rPr>
              <a:t>работы </a:t>
            </a:r>
            <a:r>
              <a:rPr lang="ru-RU" sz="2400" b="1" dirty="0">
                <a:solidFill>
                  <a:prstClr val="black"/>
                </a:solidFill>
              </a:rPr>
              <a:t>– </a:t>
            </a:r>
            <a:r>
              <a:rPr lang="ru-RU" sz="2400" b="1" u="sng" dirty="0">
                <a:solidFill>
                  <a:prstClr val="black"/>
                </a:solidFill>
              </a:rPr>
              <a:t>обязательно.</a:t>
            </a:r>
            <a:endParaRPr lang="ru-RU" b="1" u="sng" dirty="0">
              <a:solidFill>
                <a:prstClr val="black"/>
              </a:solidFill>
            </a:endParaRPr>
          </a:p>
        </p:txBody>
      </p:sp>
      <p:pic>
        <p:nvPicPr>
          <p:cNvPr id="13315" name="Picture 6" descr="i?id=259672220-38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797425"/>
            <a:ext cx="15113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i-main-pic" descr="Картинка 5 из 157243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38" y="965200"/>
            <a:ext cx="2484437" cy="529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9" descr="i?id=512589536-04-7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797425"/>
            <a:ext cx="1584325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0" descr="i?id=349375181-65-7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690563"/>
            <a:ext cx="1425575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2" descr="i?id=370344869-39-7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33375"/>
            <a:ext cx="1908175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099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404813"/>
            <a:ext cx="6985000" cy="62785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ru-RU" sz="2400" b="1" u="sng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ru-RU" sz="2400" b="1" u="sng" dirty="0">
                <a:solidFill>
                  <a:prstClr val="black"/>
                </a:solidFill>
              </a:rPr>
              <a:t>Правило 6.</a:t>
            </a:r>
            <a:r>
              <a:rPr lang="ru-RU" sz="2400" dirty="0">
                <a:solidFill>
                  <a:prstClr val="black"/>
                </a:solidFill>
              </a:rPr>
              <a:t> По каким критериям оценивать?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По признакам уровневой успешности: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1</a:t>
            </a:r>
            <a:r>
              <a:rPr lang="ru-RU" sz="2400" b="1" dirty="0">
                <a:solidFill>
                  <a:prstClr val="black"/>
                </a:solidFill>
              </a:rPr>
              <a:t>) необходимый уровень </a:t>
            </a:r>
            <a:r>
              <a:rPr lang="ru-RU" sz="2400" dirty="0">
                <a:solidFill>
                  <a:prstClr val="black"/>
                </a:solidFill>
              </a:rPr>
              <a:t>(базовый) – решение типовой задачи (умение действовать в привычной ситуации);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2) </a:t>
            </a:r>
            <a:r>
              <a:rPr lang="ru-RU" sz="2400" b="1" dirty="0">
                <a:solidFill>
                  <a:prstClr val="black"/>
                </a:solidFill>
              </a:rPr>
              <a:t>повышенный уровень </a:t>
            </a:r>
            <a:r>
              <a:rPr lang="ru-RU" sz="2400" dirty="0">
                <a:solidFill>
                  <a:prstClr val="black"/>
                </a:solidFill>
              </a:rPr>
              <a:t>(программный) – решение нестандартной задачи (умение действовать в нестандартной ситуации, требующей применения имеющихся знаний);</a:t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3) </a:t>
            </a:r>
            <a:r>
              <a:rPr lang="ru-RU" sz="2400" b="1" dirty="0">
                <a:solidFill>
                  <a:prstClr val="black"/>
                </a:solidFill>
              </a:rPr>
              <a:t>максимальный уровень </a:t>
            </a:r>
            <a:r>
              <a:rPr lang="ru-RU" sz="2400" dirty="0">
                <a:solidFill>
                  <a:prstClr val="black"/>
                </a:solidFill>
              </a:rPr>
              <a:t>(</a:t>
            </a:r>
            <a:r>
              <a:rPr lang="ru-RU" sz="2400" dirty="0" err="1">
                <a:solidFill>
                  <a:prstClr val="black"/>
                </a:solidFill>
              </a:rPr>
              <a:t>НЕобязательный</a:t>
            </a:r>
            <a:r>
              <a:rPr lang="ru-RU" sz="2400" dirty="0">
                <a:solidFill>
                  <a:prstClr val="black"/>
                </a:solidFill>
              </a:rPr>
              <a:t>) -  решение не </a:t>
            </a:r>
            <a:r>
              <a:rPr lang="ru-RU" sz="2400" dirty="0" err="1">
                <a:solidFill>
                  <a:prstClr val="black"/>
                </a:solidFill>
              </a:rPr>
              <a:t>изучавшейся</a:t>
            </a:r>
            <a:r>
              <a:rPr lang="ru-RU" sz="2400" dirty="0">
                <a:solidFill>
                  <a:prstClr val="black"/>
                </a:solidFill>
              </a:rPr>
              <a:t> в классе «сверхзадачи» (умение действовать совершенно самостоятельно в незнакомой ситуации, требующей новых, </a:t>
            </a:r>
            <a:r>
              <a:rPr lang="ru-RU" sz="2400" dirty="0" err="1">
                <a:solidFill>
                  <a:prstClr val="black"/>
                </a:solidFill>
              </a:rPr>
              <a:t>неизучавшихся</a:t>
            </a:r>
            <a:r>
              <a:rPr lang="ru-RU" sz="2400" dirty="0">
                <a:solidFill>
                  <a:prstClr val="black"/>
                </a:solidFill>
              </a:rPr>
              <a:t> знаний).</a:t>
            </a:r>
          </a:p>
          <a:p>
            <a:pPr>
              <a:defRPr/>
            </a:pPr>
            <a:endParaRPr lang="ru-RU" sz="2400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4339" name="Picture 2" descr="i?id=308789428-68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25" y="3716338"/>
            <a:ext cx="1068388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 descr="i?id=308789428-68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125663"/>
            <a:ext cx="1068388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 descr="i?id=308789428-68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5268913"/>
            <a:ext cx="1068388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i?id=205493586-28-7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25" y="296863"/>
            <a:ext cx="1128713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867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404813"/>
            <a:ext cx="4572000" cy="17541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prstClr val="black"/>
                </a:solidFill>
              </a:rPr>
              <a:t>Правило  7. Как определять итоговые оценки/отметки?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29088" y="2606675"/>
            <a:ext cx="4572000" cy="19383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400" b="1" u="sng" dirty="0">
                <a:solidFill>
                  <a:prstClr val="black"/>
                </a:solidFill>
              </a:rPr>
              <a:t>Предметные четвертные оценки/отметки </a:t>
            </a:r>
            <a:r>
              <a:rPr lang="ru-RU" sz="2400" dirty="0">
                <a:solidFill>
                  <a:prstClr val="black"/>
                </a:solidFill>
              </a:rPr>
              <a:t>определяются по таблицам предметных результатов (среднее арифметическое баллов)</a:t>
            </a:r>
          </a:p>
        </p:txBody>
      </p:sp>
      <p:pic>
        <p:nvPicPr>
          <p:cNvPr id="15364" name="Picture 3" descr="i?id=305897999-23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565400"/>
            <a:ext cx="3295650" cy="35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i?id=160239848-25-7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4730750"/>
            <a:ext cx="3816350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" descr="i?id=344560837-12-7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76213"/>
            <a:ext cx="3059113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14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766888"/>
            <a:ext cx="4572000" cy="33242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prstClr val="black"/>
                </a:solidFill>
              </a:rPr>
              <a:t>Итоговая оценка за ступень начальной школы </a:t>
            </a:r>
            <a:r>
              <a:rPr lang="ru-RU" sz="2400" dirty="0">
                <a:solidFill>
                  <a:prstClr val="black"/>
                </a:solidFill>
              </a:rPr>
              <a:t>– на основе всех положительных результатов, накопленных учеником в своём портфеле достижений, и на основе итоговой диагностики предметных и </a:t>
            </a:r>
            <a:r>
              <a:rPr lang="ru-RU" sz="2400" dirty="0" err="1">
                <a:solidFill>
                  <a:prstClr val="black"/>
                </a:solidFill>
              </a:rPr>
              <a:t>метапредметных</a:t>
            </a:r>
            <a:r>
              <a:rPr lang="ru-RU" sz="2400" dirty="0">
                <a:solidFill>
                  <a:prstClr val="black"/>
                </a:solidFill>
              </a:rPr>
              <a:t> результатов.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6387" name="Picture 2" descr="i?id=328166813-27-7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585788"/>
            <a:ext cx="142557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i?id=249728356-25-7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66888"/>
            <a:ext cx="14255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 descr="i?id=254452215-28-7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433763"/>
            <a:ext cx="14255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 descr="i?id=385510032-66-7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1643063"/>
            <a:ext cx="949325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6" descr="i?id=227658110-10-72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613" y="3397250"/>
            <a:ext cx="14255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7" descr="i?id=16660304-71-72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314325"/>
            <a:ext cx="142557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i-main-pic" descr="Картинка 181 из 159664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5229225"/>
            <a:ext cx="1947863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i-main-pic" descr="Картинка 185 из 159664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868863"/>
            <a:ext cx="240982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0" descr="i?id=364128208-14-72">
            <a:hlinkClick r:id="rId18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941888"/>
            <a:ext cx="1711325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1" descr="i?id=270249383-43-72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217488"/>
            <a:ext cx="1068388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2" descr="i?id=109865420-40-72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175" y="603250"/>
            <a:ext cx="1425575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039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WordArt 5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7343775" cy="2160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solidFill>
                  <a:srgbClr val="3333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ПОРТФОЛИО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solidFill>
                  <a:srgbClr val="3333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ученика</a:t>
            </a:r>
          </a:p>
        </p:txBody>
      </p:sp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349500"/>
            <a:ext cx="4241800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144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59014" y="1089933"/>
            <a:ext cx="835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Оценивание является постоянным процессом.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68313" y="1557338"/>
            <a:ext cx="83534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Оцениваться с помощью отметки могут только результаты деятельности ученика и процесс их формирования. Оценивать можно только то, чему учат.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8313" y="2757667"/>
            <a:ext cx="83534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sz="2400" dirty="0" smtClean="0">
                <a:solidFill>
                  <a:srgbClr val="000000"/>
                </a:solidFill>
              </a:rPr>
              <a:t> Система оценивания выстраивается таким образом, чтобы учащиеся включились в контрольно-оценочную деятельность, приобретая навыки и привычку к самооценке и </a:t>
            </a:r>
            <a:r>
              <a:rPr lang="ru-RU" sz="2400" dirty="0" err="1" smtClean="0">
                <a:solidFill>
                  <a:srgbClr val="000000"/>
                </a:solidFill>
              </a:rPr>
              <a:t>взаимооценке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68312" y="4310242"/>
            <a:ext cx="835342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sz="2400" dirty="0" smtClean="0">
                <a:solidFill>
                  <a:srgbClr val="000000"/>
                </a:solidFill>
              </a:rPr>
              <a:t> В оценочной деятельности реализуется заложенный в стандарте принцип распределения ответственности между различными участниками образовательного процесса. В частности, при выполнении проверочных работ должен соблюдаться принцип добровольности выполнения задания повышенной сложности. 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611188" y="188913"/>
            <a:ext cx="7921625" cy="431800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FFFFFF"/>
                </a:solidFill>
              </a:rPr>
              <a:t>Оценочная деятельность учителя.</a:t>
            </a:r>
          </a:p>
        </p:txBody>
      </p:sp>
    </p:spTree>
    <p:extLst>
      <p:ext uri="{BB962C8B-B14F-4D97-AF65-F5344CB8AC3E}">
        <p14:creationId xmlns:p14="http://schemas.microsoft.com/office/powerpoint/2010/main" val="217907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9" grpId="0"/>
      <p:bldP spid="3080" grpId="0"/>
      <p:bldP spid="3081" grpId="0"/>
      <p:bldP spid="174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3995738" y="476250"/>
            <a:ext cx="5327650" cy="60483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Моя семья.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Нарисуй портрет своей семьи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Родословное дерево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Чем я люблю заниматься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smtClean="0">
              <a:solidFill>
                <a:srgbClr val="000000"/>
              </a:solidFill>
            </a:endParaRPr>
          </a:p>
        </p:txBody>
      </p:sp>
      <p:sp>
        <p:nvSpPr>
          <p:cNvPr id="48138" name="Oval 10"/>
          <p:cNvSpPr>
            <a:spLocks noChangeArrowheads="1"/>
          </p:cNvSpPr>
          <p:nvPr/>
        </p:nvSpPr>
        <p:spPr bwMode="auto">
          <a:xfrm>
            <a:off x="7885113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2.</a:t>
            </a:r>
          </a:p>
        </p:txBody>
      </p:sp>
      <p:grpSp>
        <p:nvGrpSpPr>
          <p:cNvPr id="48141" name="Group 13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48134" name="AutoShape 6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smtClean="0">
                  <a:solidFill>
                    <a:srgbClr val="000000"/>
                  </a:solidFill>
                </a:rPr>
                <a:t>Напиши о себе (как умеешь):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smtClean="0">
                  <a:solidFill>
                    <a:srgbClr val="000000"/>
                  </a:solidFill>
                </a:rPr>
                <a:t>Меня зовут___________________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smtClean="0">
                  <a:solidFill>
                    <a:srgbClr val="000000"/>
                  </a:solidFill>
                </a:rPr>
                <a:t>Я родился ___ (число/месяц/год)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smtClean="0">
                  <a:solidFill>
                    <a:srgbClr val="000000"/>
                  </a:solidFill>
                </a:rPr>
                <a:t>Я живу в _________________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smtClean="0">
                  <a:solidFill>
                    <a:srgbClr val="000000"/>
                  </a:solidFill>
                </a:rPr>
                <a:t>Мой адрес</a:t>
              </a: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793" y="799"/>
              <a:ext cx="1587" cy="2359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pic>
          <p:nvPicPr>
            <p:cNvPr id="48139" name="Рисунок 8" descr="p33_4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9" t="3059" r="1750" b="5522"/>
            <a:stretch>
              <a:fillRect/>
            </a:stretch>
          </p:blipFill>
          <p:spPr bwMode="auto">
            <a:xfrm>
              <a:off x="930" y="890"/>
              <a:ext cx="1317" cy="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40" name="Rectangle 12"/>
            <p:cNvSpPr>
              <a:spLocks noChangeArrowheads="1"/>
            </p:cNvSpPr>
            <p:nvPr/>
          </p:nvSpPr>
          <p:spPr bwMode="auto">
            <a:xfrm rot="-2414182">
              <a:off x="1202" y="2387"/>
              <a:ext cx="1431" cy="30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smtClean="0">
                  <a:solidFill>
                    <a:srgbClr val="000000"/>
                  </a:solidFill>
                </a:rPr>
                <a:t>Фотография</a:t>
              </a:r>
            </a:p>
          </p:txBody>
        </p:sp>
      </p:grpSp>
      <p:sp>
        <p:nvSpPr>
          <p:cNvPr id="48142" name="Oval 14"/>
          <p:cNvSpPr>
            <a:spLocks noChangeArrowheads="1"/>
          </p:cNvSpPr>
          <p:nvPr/>
        </p:nvSpPr>
        <p:spPr bwMode="auto">
          <a:xfrm>
            <a:off x="323850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70758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87" name="Group 11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50179" name="AutoShape 3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r>
                <a:rPr lang="ru-RU" sz="2400" b="1" smtClean="0">
                  <a:solidFill>
                    <a:srgbClr val="333399"/>
                  </a:solidFill>
                </a:rPr>
                <a:t>Я ученик</a:t>
              </a:r>
              <a:r>
                <a:rPr lang="ru-RU" sz="2400" smtClean="0">
                  <a:solidFill>
                    <a:srgbClr val="000000"/>
                  </a:solidFill>
                </a:rPr>
                <a:t>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ru-RU" b="1" smtClean="0">
                  <a:solidFill>
                    <a:srgbClr val="000000"/>
                  </a:solidFill>
                </a:rPr>
                <a:t> Я могу делать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ru-RU" b="1" smtClean="0">
                  <a:solidFill>
                    <a:srgbClr val="000000"/>
                  </a:solidFill>
                </a:rPr>
                <a:t> Я хочу  научиться в этом году…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r>
                <a:rPr lang="ru-RU" b="1" smtClean="0">
                  <a:solidFill>
                    <a:srgbClr val="000000"/>
                  </a:solidFill>
                </a:rPr>
                <a:t> Я научусь в этом году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r>
                <a:rPr lang="ru-RU" b="1" smtClean="0">
                  <a:solidFill>
                    <a:srgbClr val="000000"/>
                  </a:solidFill>
                </a:rPr>
                <a:t> Я читаю.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50185" name="Рисунок 3" descr="1222791382_c4123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205"/>
              <a:ext cx="1976" cy="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189" name="Group 13"/>
          <p:cNvGrpSpPr>
            <a:grpSpLocks/>
          </p:cNvGrpSpPr>
          <p:nvPr/>
        </p:nvGrpSpPr>
        <p:grpSpPr bwMode="auto">
          <a:xfrm>
            <a:off x="3995738" y="476250"/>
            <a:ext cx="5327650" cy="6048375"/>
            <a:chOff x="2517" y="300"/>
            <a:chExt cx="3356" cy="3810"/>
          </a:xfrm>
        </p:grpSpPr>
        <p:sp>
          <p:nvSpPr>
            <p:cNvPr id="50178" name="AutoShape 2"/>
            <p:cNvSpPr>
              <a:spLocks noChangeArrowheads="1"/>
            </p:cNvSpPr>
            <p:nvPr/>
          </p:nvSpPr>
          <p:spPr bwMode="auto">
            <a:xfrm>
              <a:off x="2517" y="300"/>
              <a:ext cx="3356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r>
                <a:rPr lang="ru-RU" b="1" smtClean="0">
                  <a:solidFill>
                    <a:srgbClr val="000000"/>
                  </a:solidFill>
                </a:rPr>
                <a:t> Мой класс 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r>
                <a:rPr lang="ru-RU" b="1" smtClean="0">
                  <a:solidFill>
                    <a:srgbClr val="000000"/>
                  </a:solidFill>
                </a:rPr>
                <a:t> Мои друзья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r>
                <a:rPr lang="ru-RU" b="1" smtClean="0">
                  <a:solidFill>
                    <a:srgbClr val="000000"/>
                  </a:solidFill>
                </a:rPr>
                <a:t> Мой первый учитель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solidFill>
                  <a:srgbClr val="000000"/>
                </a:solidFill>
              </a:endParaRPr>
            </a:p>
          </p:txBody>
        </p:sp>
        <p:pic>
          <p:nvPicPr>
            <p:cNvPr id="50186" name="Рисунок 3" descr="25233116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" y="1888"/>
              <a:ext cx="1521" cy="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250825" y="188913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3.</a:t>
            </a:r>
          </a:p>
        </p:txBody>
      </p:sp>
      <p:sp>
        <p:nvSpPr>
          <p:cNvPr id="50190" name="Oval 14"/>
          <p:cNvSpPr>
            <a:spLocks noChangeArrowheads="1"/>
          </p:cNvSpPr>
          <p:nvPr/>
        </p:nvSpPr>
        <p:spPr bwMode="auto">
          <a:xfrm>
            <a:off x="7885113" y="188913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250447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3995738" y="476250"/>
            <a:ext cx="5327650" cy="60483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None/>
            </a:pPr>
            <a:r>
              <a:rPr lang="ru-RU" b="1" u="sng" smtClean="0">
                <a:solidFill>
                  <a:srgbClr val="000000"/>
                </a:solidFill>
              </a:rPr>
              <a:t>Страницы раздела «Коллектор»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None/>
            </a:pPr>
            <a:endParaRPr lang="ru-RU" b="1" u="sng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Правила поведения в школе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Законы жизни класса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Примерный список литературы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для самостоятельного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и семейного чтения.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План – памятка Решения задачи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Памятка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«КАК УЧИТЬ СТИХОТВОРЕНИЯ»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Памятка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«РАБОТА С ТЕТРАДЬЮ»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Памятка, как поступать в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стрессовых ситуациях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(пожар, опасность и пр.)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Памятка: Правила  общения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endParaRPr lang="ru-RU" b="1" smtClean="0">
              <a:solidFill>
                <a:srgbClr val="000000"/>
              </a:solidFill>
            </a:endParaRPr>
          </a:p>
        </p:txBody>
      </p:sp>
      <p:sp>
        <p:nvSpPr>
          <p:cNvPr id="52229" name="Oval 5"/>
          <p:cNvSpPr>
            <a:spLocks noChangeArrowheads="1"/>
          </p:cNvSpPr>
          <p:nvPr/>
        </p:nvSpPr>
        <p:spPr bwMode="auto">
          <a:xfrm>
            <a:off x="7885113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6.</a:t>
            </a:r>
          </a:p>
        </p:txBody>
      </p:sp>
      <p:grpSp>
        <p:nvGrpSpPr>
          <p:cNvPr id="52231" name="Group 7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52227" name="AutoShape 3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Char char=""/>
              </a:pPr>
              <a:r>
                <a:rPr lang="ru-RU" sz="2400" b="1" smtClean="0">
                  <a:solidFill>
                    <a:srgbClr val="333399"/>
                  </a:solidFill>
                </a:rPr>
                <a:t> Мой распорядок дня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b="1" smtClean="0">
                <a:solidFill>
                  <a:srgbClr val="333399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5223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" y="1117"/>
              <a:ext cx="2406" cy="28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2232" name="Oval 8"/>
          <p:cNvSpPr>
            <a:spLocks noChangeArrowheads="1"/>
          </p:cNvSpPr>
          <p:nvPr/>
        </p:nvSpPr>
        <p:spPr bwMode="auto">
          <a:xfrm>
            <a:off x="323850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13524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3995738" y="476250"/>
            <a:ext cx="5327650" cy="60483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None/>
            </a:pPr>
            <a:r>
              <a:rPr lang="ru-RU" b="1" smtClean="0">
                <a:solidFill>
                  <a:srgbClr val="000000"/>
                </a:solidFill>
              </a:rPr>
              <a:t>              </a:t>
            </a:r>
            <a:r>
              <a:rPr lang="ru-RU" b="1" u="sng" smtClean="0">
                <a:solidFill>
                  <a:srgbClr val="000000"/>
                </a:solidFill>
              </a:rPr>
              <a:t>«Мои достижения»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None/>
            </a:pPr>
            <a:endParaRPr lang="ru-RU" b="1" u="sng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Моя лучшая работа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Задание, которое мне больше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всего понравилось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Я прочитал ……. книг.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Что я теперь знаю,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 чего не знал раньше?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Что я теперь умею,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чего не умел раньше?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Мои цели и планы на следующий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учебный год: …………..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Чему я еще хочу научиться?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Какие книги прочитать?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Мое участие в школьных 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классных  мероприятиях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Мои проекты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mtClean="0">
                <a:solidFill>
                  <a:srgbClr val="000000"/>
                </a:solidFill>
              </a:rPr>
              <a:t> Продукты совместного творчества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  (с родителями, одноклассниками)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endParaRPr lang="ru-RU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endParaRPr lang="ru-RU" b="1" smtClean="0">
              <a:solidFill>
                <a:srgbClr val="000000"/>
              </a:solidFill>
            </a:endParaRPr>
          </a:p>
        </p:txBody>
      </p:sp>
      <p:sp>
        <p:nvSpPr>
          <p:cNvPr id="54277" name="Oval 5"/>
          <p:cNvSpPr>
            <a:spLocks noChangeArrowheads="1"/>
          </p:cNvSpPr>
          <p:nvPr/>
        </p:nvSpPr>
        <p:spPr bwMode="auto">
          <a:xfrm>
            <a:off x="7885113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8.</a:t>
            </a:r>
          </a:p>
        </p:txBody>
      </p:sp>
      <p:grpSp>
        <p:nvGrpSpPr>
          <p:cNvPr id="54280" name="Group 8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54275" name="AutoShape 3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r>
                <a:rPr lang="ru-RU" sz="2400" b="1" smtClean="0">
                  <a:solidFill>
                    <a:srgbClr val="333399"/>
                  </a:solidFill>
                </a:rPr>
                <a:t> </a:t>
              </a:r>
              <a:r>
                <a:rPr lang="ru-RU" b="1" u="sng" smtClean="0">
                  <a:solidFill>
                    <a:srgbClr val="000000"/>
                  </a:solidFill>
                </a:rPr>
                <a:t>Раздел «Рабочие материалы»</a:t>
              </a:r>
              <a:r>
                <a:rPr lang="ru-RU" smtClean="0">
                  <a:solidFill>
                    <a:srgbClr val="000000"/>
                  </a:solidFill>
                </a:rPr>
                <a:t> </a:t>
              </a:r>
              <a:endParaRPr lang="ru-RU" sz="2400" b="1" smtClean="0">
                <a:solidFill>
                  <a:srgbClr val="333399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b="1" smtClean="0">
                <a:solidFill>
                  <a:srgbClr val="333399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Char char="•"/>
              </a:pPr>
              <a:endParaRPr lang="ru-RU" b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Symbol" pitchFamily="18" charset="2"/>
                <a:buNone/>
              </a:pPr>
              <a:endParaRPr lang="ru-RU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54279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434"/>
              <a:ext cx="2124" cy="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323850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7.</a:t>
            </a:r>
          </a:p>
        </p:txBody>
      </p:sp>
    </p:spTree>
    <p:extLst>
      <p:ext uri="{BB962C8B-B14F-4D97-AF65-F5344CB8AC3E}">
        <p14:creationId xmlns:p14="http://schemas.microsoft.com/office/powerpoint/2010/main" val="304809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5"/>
          <p:cNvSpPr>
            <a:spLocks noChangeArrowheads="1" noChangeShapeType="1" noTextEdit="1"/>
          </p:cNvSpPr>
          <p:nvPr/>
        </p:nvSpPr>
        <p:spPr bwMode="auto">
          <a:xfrm>
            <a:off x="1042988" y="765175"/>
            <a:ext cx="7343775" cy="2879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solidFill>
                  <a:srgbClr val="3333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solidFill>
                  <a:srgbClr val="3333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 внимание!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" r="73059"/>
          <a:stretch>
            <a:fillRect/>
          </a:stretch>
        </p:blipFill>
        <p:spPr bwMode="auto">
          <a:xfrm>
            <a:off x="323850" y="3860800"/>
            <a:ext cx="2538413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212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750" y="1844675"/>
            <a:ext cx="3743325" cy="19431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ВНУТРЕННЯЯ ОЦЕНКА: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учитель, ученик,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</a:rPr>
              <a:t>ОУ и родители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787900" y="1916113"/>
            <a:ext cx="3743325" cy="1943100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ВНЕШНЯЯ ОЦЕНКА: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государственные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службы</a:t>
            </a:r>
            <a:endParaRPr lang="ru-RU" sz="2000" b="1" smtClean="0">
              <a:solidFill>
                <a:srgbClr val="000000"/>
              </a:solidFill>
            </a:endParaRPr>
          </a:p>
        </p:txBody>
      </p:sp>
      <p:sp>
        <p:nvSpPr>
          <p:cNvPr id="19462" name="Freeform 6"/>
          <p:cNvSpPr>
            <a:spLocks/>
          </p:cNvSpPr>
          <p:nvPr/>
        </p:nvSpPr>
        <p:spPr bwMode="auto">
          <a:xfrm>
            <a:off x="3987800" y="3860800"/>
            <a:ext cx="2671763" cy="1117600"/>
          </a:xfrm>
          <a:custGeom>
            <a:avLst/>
            <a:gdLst>
              <a:gd name="T0" fmla="*/ 1683 w 1683"/>
              <a:gd name="T1" fmla="*/ 0 h 704"/>
              <a:gd name="T2" fmla="*/ 1680 w 1683"/>
              <a:gd name="T3" fmla="*/ 416 h 704"/>
              <a:gd name="T4" fmla="*/ 0 w 1683"/>
              <a:gd name="T5" fmla="*/ 397 h 704"/>
              <a:gd name="T6" fmla="*/ 0 w 1683"/>
              <a:gd name="T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3" h="704">
                <a:moveTo>
                  <a:pt x="1683" y="0"/>
                </a:moveTo>
                <a:lnTo>
                  <a:pt x="1680" y="416"/>
                </a:lnTo>
                <a:lnTo>
                  <a:pt x="0" y="397"/>
                </a:lnTo>
                <a:lnTo>
                  <a:pt x="0" y="704"/>
                </a:lnTo>
              </a:path>
            </a:pathLst>
          </a:custGeom>
          <a:noFill/>
          <a:ln w="349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63" name="Freeform 7"/>
          <p:cNvSpPr>
            <a:spLocks/>
          </p:cNvSpPr>
          <p:nvPr/>
        </p:nvSpPr>
        <p:spPr bwMode="auto">
          <a:xfrm>
            <a:off x="6659563" y="4508500"/>
            <a:ext cx="1793875" cy="469900"/>
          </a:xfrm>
          <a:custGeom>
            <a:avLst/>
            <a:gdLst>
              <a:gd name="T0" fmla="*/ 0 w 1130"/>
              <a:gd name="T1" fmla="*/ 0 h 296"/>
              <a:gd name="T2" fmla="*/ 1130 w 1130"/>
              <a:gd name="T3" fmla="*/ 8 h 296"/>
              <a:gd name="T4" fmla="*/ 1130 w 1130"/>
              <a:gd name="T5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30" h="296">
                <a:moveTo>
                  <a:pt x="0" y="0"/>
                </a:moveTo>
                <a:lnTo>
                  <a:pt x="1130" y="8"/>
                </a:lnTo>
                <a:lnTo>
                  <a:pt x="1130" y="296"/>
                </a:lnTo>
              </a:path>
            </a:pathLst>
          </a:custGeom>
          <a:noFill/>
          <a:ln w="349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3275013" y="5013325"/>
            <a:ext cx="2735262" cy="1081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аттестация: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srgbClr val="000000"/>
                </a:solidFill>
              </a:rPr>
              <a:t>выпускник</a:t>
            </a: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6227763" y="5013325"/>
            <a:ext cx="2735262" cy="15113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мониторинг: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srgbClr val="000000"/>
                </a:solidFill>
              </a:rPr>
              <a:t>система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srgbClr val="000000"/>
                </a:solidFill>
              </a:rPr>
              <a:t>образования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539750" y="260350"/>
            <a:ext cx="8208963" cy="1368425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FF"/>
                </a:solidFill>
              </a:rPr>
              <a:t>Модели оценочной деятельности: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FF"/>
                </a:solidFill>
              </a:rPr>
              <a:t>процедуры</a:t>
            </a:r>
          </a:p>
        </p:txBody>
      </p:sp>
      <p:pic>
        <p:nvPicPr>
          <p:cNvPr id="1946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76700"/>
            <a:ext cx="3097212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68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116013" y="1196975"/>
            <a:ext cx="7416800" cy="376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lnSpc>
                <a:spcPct val="190000"/>
              </a:lnSpc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sz="2800" b="1" smtClean="0">
                <a:solidFill>
                  <a:srgbClr val="000000"/>
                </a:solidFill>
              </a:rPr>
              <a:t> стартовую диагностику;</a:t>
            </a:r>
          </a:p>
          <a:p>
            <a:pPr algn="ctr" fontAlgn="base">
              <a:lnSpc>
                <a:spcPct val="190000"/>
              </a:lnSpc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sz="2800" b="1" smtClean="0">
                <a:solidFill>
                  <a:srgbClr val="000000"/>
                </a:solidFill>
              </a:rPr>
              <a:t>текущее оценивание, тесно связанное с процессом обучения;</a:t>
            </a:r>
          </a:p>
          <a:p>
            <a:pPr algn="ctr" fontAlgn="base">
              <a:lnSpc>
                <a:spcPct val="190000"/>
              </a:lnSpc>
              <a:spcBef>
                <a:spcPct val="500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ru-RU" sz="2800" b="1" smtClean="0">
                <a:solidFill>
                  <a:srgbClr val="000000"/>
                </a:solidFill>
              </a:rPr>
              <a:t> итоговое оценивание.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827088" y="260350"/>
            <a:ext cx="7921625" cy="792163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FF"/>
                </a:solidFill>
              </a:rPr>
              <a:t>Три вида оценивания:</a:t>
            </a:r>
          </a:p>
        </p:txBody>
      </p:sp>
      <p:pic>
        <p:nvPicPr>
          <p:cNvPr id="18438" name="Picture 5" descr="Рисунок мальчи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0"/>
            <a:ext cx="2784475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760107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184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827088" y="260350"/>
            <a:ext cx="7921625" cy="792163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FFFFFF"/>
                </a:solidFill>
              </a:rPr>
              <a:t>Формы контроля и учета достижений: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827088" y="1268413"/>
            <a:ext cx="7921625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ТЕКУЩАЯ АТТЕСТАЦИЯ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827088" y="2133600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устный опрос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827088" y="2636838"/>
            <a:ext cx="79216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письменная самостоятельная работа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827088" y="3141663"/>
            <a:ext cx="79216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диктанты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827088" y="3644900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контрольное списывание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827088" y="4149725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тестовые задания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827088" y="4653136"/>
            <a:ext cx="79216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</a:rPr>
              <a:t>- доклад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837747" y="5246687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</a:rPr>
              <a:t>- изложение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837746" y="5805487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</a:rPr>
              <a:t>- творческая работа </a:t>
            </a:r>
          </a:p>
        </p:txBody>
      </p:sp>
    </p:spTree>
    <p:extLst>
      <p:ext uri="{BB962C8B-B14F-4D97-AF65-F5344CB8AC3E}">
        <p14:creationId xmlns:p14="http://schemas.microsoft.com/office/powerpoint/2010/main" val="141067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  <p:bldP spid="20488" grpId="0" animBg="1"/>
      <p:bldP spid="20489" grpId="0" animBg="1"/>
      <p:bldP spid="20491" grpId="0" animBg="1"/>
      <p:bldP spid="20492" grpId="0" animBg="1"/>
      <p:bldP spid="20494" grpId="0" animBg="1"/>
      <p:bldP spid="20496" grpId="0" animBg="1"/>
      <p:bldP spid="204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827088" y="260350"/>
            <a:ext cx="7921625" cy="792163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FFFFFF"/>
                </a:solidFill>
              </a:rPr>
              <a:t>Формы контроля и учета достижений: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827088" y="1268413"/>
            <a:ext cx="7921625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ИТОГОВАЯ  АТТЕСТАЦИЯ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55650" y="2852738"/>
            <a:ext cx="79216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диагностическая контрольная работа</a:t>
            </a:r>
            <a:r>
              <a:rPr lang="ru-RU" sz="240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55650" y="3644900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диктанты</a:t>
            </a: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755650" y="4437063"/>
            <a:ext cx="79216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изложение</a:t>
            </a: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755650" y="5229225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контроль техники чтения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423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9" grpId="0" animBg="1"/>
      <p:bldP spid="21510" grpId="0" animBg="1"/>
      <p:bldP spid="21515" grpId="0" animBg="1"/>
      <p:bldP spid="215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827088" y="260350"/>
            <a:ext cx="7921625" cy="792163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FFFFFF"/>
                </a:solidFill>
              </a:rPr>
              <a:t>Формы контроля и учета достижений: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827088" y="1268413"/>
            <a:ext cx="7921625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ВНЕУРОЧНАЯ ДЕЯТЕЛЬНОСТЬ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755650" y="2924175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участие  в выставках, конкурсах, соревнованиях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55650" y="3716338"/>
            <a:ext cx="7921625" cy="3603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активность в проектах и программах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755650" y="4508500"/>
            <a:ext cx="7921625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- творческий отчет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573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22533" grpId="0" animBg="1"/>
      <p:bldP spid="225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827088" y="260350"/>
            <a:ext cx="7921625" cy="792163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FF"/>
                </a:solidFill>
              </a:rPr>
              <a:t>Формы и методы оценки: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1258888" y="2852738"/>
            <a:ext cx="3384550" cy="24479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Метапредметные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диагностические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работы 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5003800" y="2852738"/>
            <a:ext cx="3384550" cy="244792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Диагностика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результатов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личностного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развития 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3492500" y="1196975"/>
            <a:ext cx="217488" cy="1584325"/>
          </a:xfrm>
          <a:prstGeom prst="downArrow">
            <a:avLst>
              <a:gd name="adj1" fmla="val 50000"/>
              <a:gd name="adj2" fmla="val 182116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5795963" y="1196975"/>
            <a:ext cx="217487" cy="1584325"/>
          </a:xfrm>
          <a:prstGeom prst="downArrow">
            <a:avLst>
              <a:gd name="adj1" fmla="val 50000"/>
              <a:gd name="adj2" fmla="val 182117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43425"/>
            <a:ext cx="28575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9747650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  <p:bldP spid="23558" grpId="0" animBg="1"/>
      <p:bldP spid="235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827088" y="260350"/>
            <a:ext cx="7921625" cy="647700"/>
          </a:xfrm>
          <a:prstGeom prst="rect">
            <a:avLst/>
          </a:prstGeom>
          <a:solidFill>
            <a:srgbClr val="B2FF6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МЕТАПРЕДМЕТНЫЕ РЕЗУЛЬТАТЫ</a:t>
            </a: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539750" y="1268413"/>
            <a:ext cx="3384550" cy="1296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rgbClr val="FFCC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</a:rPr>
              <a:t>Познавательные </a:t>
            </a:r>
            <a:endParaRPr lang="ru-RU" sz="24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</a:rPr>
              <a:t>УУД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3203575" y="2852738"/>
            <a:ext cx="3384550" cy="1296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rgbClr val="FFCC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</a:rPr>
              <a:t>Регулятивные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</a:rPr>
              <a:t>УУД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>
            <a:off x="5580063" y="4365625"/>
            <a:ext cx="3384550" cy="12969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rgbClr val="FFCCFF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Коммуникативные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 УУД</a:t>
            </a:r>
            <a:r>
              <a:rPr lang="ru-RU" smtClean="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24592" name="Picture 3" descr="Рисунок1ВАР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73488"/>
            <a:ext cx="4103688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51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9" grpId="0" animBg="1"/>
      <p:bldP spid="24590" grpId="0" animBg="1"/>
      <p:bldP spid="2459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4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5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6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7_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1864</Words>
  <Application>Microsoft Office PowerPoint</Application>
  <PresentationFormat>Экран (4:3)</PresentationFormat>
  <Paragraphs>357</Paragraphs>
  <Slides>24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24</vt:i4>
      </vt:variant>
      <vt:variant>
        <vt:lpstr>Заголовки слайдов</vt:lpstr>
      </vt:variant>
      <vt:variant>
        <vt:i4>24</vt:i4>
      </vt:variant>
    </vt:vector>
  </HeadingPairs>
  <TitlesOfParts>
    <vt:vector size="48" baseType="lpstr"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11_Оформление по умолчанию</vt:lpstr>
      <vt:lpstr>12_Оформление по умолчанию</vt:lpstr>
      <vt:lpstr>13_Оформление по умолчанию</vt:lpstr>
      <vt:lpstr>14_Оформление по умолчанию</vt:lpstr>
      <vt:lpstr>15_Оформление по умолчанию</vt:lpstr>
      <vt:lpstr>17_Оформление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Какой опыт нам поможет?  Опора на технологию оценивания образовательных достижений (учебных успехов)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</dc:creator>
  <cp:lastModifiedBy>Диана</cp:lastModifiedBy>
  <cp:revision>24</cp:revision>
  <dcterms:created xsi:type="dcterms:W3CDTF">2013-09-16T12:17:03Z</dcterms:created>
  <dcterms:modified xsi:type="dcterms:W3CDTF">2013-10-01T10:50:45Z</dcterms:modified>
</cp:coreProperties>
</file>