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56" r:id="rId2"/>
    <p:sldId id="271" r:id="rId3"/>
    <p:sldId id="257" r:id="rId4"/>
    <p:sldId id="258" r:id="rId5"/>
    <p:sldId id="259" r:id="rId6"/>
    <p:sldId id="260" r:id="rId7"/>
    <p:sldId id="263" r:id="rId8"/>
    <p:sldId id="265" r:id="rId9"/>
    <p:sldId id="266" r:id="rId10"/>
    <p:sldId id="267" r:id="rId11"/>
    <p:sldId id="270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1F33"/>
    <a:srgbClr val="FF3300"/>
    <a:srgbClr val="66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91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sp>
        <p:nvSpPr>
          <p:cNvPr id="45122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5123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08EAE4-7464-4515-BCE8-546AD1524CFC}" type="datetimeFigureOut">
              <a:rPr lang="ru-RU"/>
              <a:pPr>
                <a:defRPr/>
              </a:pPr>
              <a:t>21.11.2011</a:t>
            </a:fld>
            <a:endParaRPr lang="ru-RU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790AB-0606-43E1-A6D0-F861A39059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122" grpId="0" autoUpdateAnimBg="0"/>
      <p:bldP spid="45123" grpId="0" build="p" autoUpdateAnimBg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CAFAA-44C9-4C32-B22C-E4FFCB4368A7}" type="datetimeFigureOut">
              <a:rPr lang="ru-RU"/>
              <a:pPr>
                <a:defRPr/>
              </a:pPr>
              <a:t>21.11.2011</a:t>
            </a:fld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E4F92D-BC2C-4F7A-AEBC-440CD832F7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FF9967-BF8B-426D-847A-F2A7B4B27A1F}" type="datetimeFigureOut">
              <a:rPr lang="ru-RU"/>
              <a:pPr>
                <a:defRPr/>
              </a:pPr>
              <a:t>21.11.2011</a:t>
            </a:fld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1A5F6D-3352-49F4-97E8-2CDE03F385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2F72C1-121D-4D42-98BF-6E1C3C9D20BA}" type="datetimeFigureOut">
              <a:rPr lang="ru-RU"/>
              <a:pPr>
                <a:defRPr/>
              </a:pPr>
              <a:t>21.11.2011</a:t>
            </a:fld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9F8D88-E183-4525-8925-E625E00346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FCAC0A-BD70-4555-8AD6-0F2E5B7FD3C2}" type="datetimeFigureOut">
              <a:rPr lang="ru-RU"/>
              <a:pPr>
                <a:defRPr/>
              </a:pPr>
              <a:t>21.11.2011</a:t>
            </a:fld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8419B3-F0D7-416C-AE26-7414AC9CF2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8E6593-DA7C-4B64-AEF6-8156CE16A4D8}" type="datetimeFigureOut">
              <a:rPr lang="ru-RU"/>
              <a:pPr>
                <a:defRPr/>
              </a:pPr>
              <a:t>21.11.2011</a:t>
            </a:fld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E890C-F8F5-452D-9429-03FC724FF6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1409F7-99DA-4518-B7D5-7BE0EC4DFB74}" type="datetimeFigureOut">
              <a:rPr lang="ru-RU"/>
              <a:pPr>
                <a:defRPr/>
              </a:pPr>
              <a:t>21.11.2011</a:t>
            </a:fld>
            <a:endParaRPr lang="ru-RU"/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FD1F69-6A8D-4DD3-AB3D-FAF74619AB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8771CD-A488-49EE-9392-D793DF2A8BDA}" type="datetimeFigureOut">
              <a:rPr lang="ru-RU"/>
              <a:pPr>
                <a:defRPr/>
              </a:pPr>
              <a:t>21.11.2011</a:t>
            </a:fld>
            <a:endParaRPr lang="ru-RU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FDDE2-6E6C-4F15-900B-4BF72A87F7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BEE2E1-56ED-48B4-933F-85462D4D69FD}" type="datetimeFigureOut">
              <a:rPr lang="ru-RU"/>
              <a:pPr>
                <a:defRPr/>
              </a:pPr>
              <a:t>21.11.2011</a:t>
            </a:fld>
            <a:endParaRPr lang="ru-RU"/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901553-0E1E-4DDE-A464-412C2F7EBD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67261B-61B8-4216-85C5-BFC5D318F48B}" type="datetimeFigureOut">
              <a:rPr lang="ru-RU"/>
              <a:pPr>
                <a:defRPr/>
              </a:pPr>
              <a:t>21.11.2011</a:t>
            </a:fld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47E687-363E-4655-819B-FF994C0FA3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5D4AD2-B2C2-4A3F-8151-9A5DC64266BD}" type="datetimeFigureOut">
              <a:rPr lang="ru-RU"/>
              <a:pPr>
                <a:defRPr/>
              </a:pPr>
              <a:t>21.11.2011</a:t>
            </a:fld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A1EB5-31AA-48A7-8927-E08DD90C77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44036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44038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39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40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41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42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43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44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45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46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47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48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5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44050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51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52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53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54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55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56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57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58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59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60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61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62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63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64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65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66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67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6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44069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70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71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72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73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74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75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76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77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78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79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80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81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82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83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84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85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7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44087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88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89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90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91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92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093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045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44095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4096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4097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4098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sp>
        <p:nvSpPr>
          <p:cNvPr id="44099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4100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4101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B734BF9E-3D9A-428B-9520-F03C79656703}" type="datetimeFigureOut">
              <a:rPr lang="ru-RU"/>
              <a:pPr>
                <a:defRPr/>
              </a:pPr>
              <a:t>21.11.2011</a:t>
            </a:fld>
            <a:endParaRPr lang="ru-RU"/>
          </a:p>
        </p:txBody>
      </p:sp>
      <p:sp>
        <p:nvSpPr>
          <p:cNvPr id="44102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4103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B838C2ED-824C-4E47-801B-778A0FF629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99" grpId="0"/>
      <p:bldP spid="44100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10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44100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10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44100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10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44100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10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44100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10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4410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wmf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5" descr="dd01033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4213" y="2133600"/>
            <a:ext cx="7772400" cy="1470025"/>
          </a:xfrm>
          <a:ln/>
        </p:spPr>
        <p:txBody>
          <a:bodyPr anchorCtr="0"/>
          <a:lstStyle/>
          <a:p>
            <a:pPr eaLnBrk="1" hangingPunct="1">
              <a:defRPr/>
            </a:pPr>
            <a:r>
              <a:rPr lang="ru-RU" sz="5400"/>
              <a:t> _______ ______ ________   ________  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4213" y="2133600"/>
            <a:ext cx="7772400" cy="1470025"/>
          </a:xfrm>
          <a:noFill/>
        </p:spPr>
        <p:txBody>
          <a:bodyPr anchorCtr="0"/>
          <a:lstStyle/>
          <a:p>
            <a:pPr eaLnBrk="1" hangingPunct="1"/>
            <a:r>
              <a:rPr lang="ru-RU" sz="5400" smtClean="0"/>
              <a:t>Плетение кружев челноками «Фриволите».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403350" y="4652963"/>
            <a:ext cx="6400800" cy="1584325"/>
          </a:xfrm>
        </p:spPr>
        <p:txBody>
          <a:bodyPr>
            <a:normAutofit/>
          </a:bodyPr>
          <a:lstStyle/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600">
                <a:solidFill>
                  <a:srgbClr val="F31F33"/>
                </a:solidFill>
              </a:rPr>
              <a:t>Выполнила Глушкова Нина Григорьевна.</a:t>
            </a: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600">
                <a:solidFill>
                  <a:srgbClr val="F31F33"/>
                </a:solidFill>
              </a:rPr>
              <a:t>Учитель технологии </a:t>
            </a: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600">
                <a:solidFill>
                  <a:srgbClr val="F31F33"/>
                </a:solidFill>
              </a:rPr>
              <a:t>шк. пос. Искатели</a:t>
            </a:r>
            <a:r>
              <a:rPr lang="ru-RU" sz="2600">
                <a:solidFill>
                  <a:srgbClr val="898989"/>
                </a:solidFill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 descr="dd01033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Ctr="0">
            <a:normAutofit fontScale="90000"/>
          </a:bodyPr>
          <a:lstStyle/>
          <a:p>
            <a:pPr eaLnBrk="1" hangingPunct="1">
              <a:defRPr/>
            </a:pPr>
            <a:r>
              <a:rPr lang="ru-RU" sz="4000" b="1" i="1"/>
              <a:t>Условные обозначения элементов:</a:t>
            </a:r>
            <a:endParaRPr lang="ru-RU" sz="400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200" b="1" i="1"/>
              <a:t>пр.уз. - прямой узел (узел Жозефины);</a:t>
            </a:r>
            <a:endParaRPr lang="ru-RU" sz="220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200" b="1" i="1"/>
              <a:t>об.уз. - обратный узел;</a:t>
            </a:r>
            <a:endParaRPr lang="ru-RU" sz="220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200" b="1" i="1"/>
              <a:t>дв.уз. - двойной узел (узел фриволите);</a:t>
            </a:r>
            <a:endParaRPr lang="ru-RU" sz="220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200" b="1" i="1"/>
              <a:t>п - декоративное пико;</a:t>
            </a:r>
            <a:endParaRPr lang="ru-RU" sz="220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200"/>
              <a:t>и - </a:t>
            </a:r>
            <a:r>
              <a:rPr lang="ru-RU" sz="2200" b="1" i="1"/>
              <a:t>соединительное пико;</a:t>
            </a:r>
            <a:endParaRPr lang="ru-RU" sz="220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200" b="1" i="1"/>
              <a:t>п - двойное соединительное пико;</a:t>
            </a:r>
            <a:endParaRPr lang="ru-RU" sz="220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200" b="1" i="1"/>
              <a:t>пж - пико Жозефины;</a:t>
            </a:r>
            <a:endParaRPr lang="ru-RU" sz="220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200" b="1" i="1"/>
              <a:t>н - ножка;</a:t>
            </a:r>
            <a:endParaRPr lang="ru-RU" sz="220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200" b="1" i="1"/>
              <a:t>пк - полукольцо;</a:t>
            </a:r>
            <a:endParaRPr lang="ru-RU" sz="220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200" b="1" i="1"/>
              <a:t>к - кольцо;</a:t>
            </a:r>
            <a:endParaRPr lang="ru-RU" sz="220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200" b="1" i="1"/>
              <a:t>д - дуга;</a:t>
            </a:r>
            <a:endParaRPr lang="ru-RU" sz="220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200" b="1" i="1"/>
              <a:t>д/к - дуга/кольцо; м - мотив; о - бусина;</a:t>
            </a:r>
            <a:endParaRPr lang="ru-RU" sz="220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200" b="1" i="1"/>
              <a:t>х - простой узел (половина гераклова узла).</a:t>
            </a:r>
            <a:endParaRPr lang="ru-RU" sz="2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7" descr="dd01033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404813"/>
            <a:ext cx="8229600" cy="2857500"/>
          </a:xfrm>
        </p:spPr>
        <p:txBody>
          <a:bodyPr anchorCtr="0">
            <a:normAutofit fontScale="90000"/>
          </a:bodyPr>
          <a:lstStyle/>
          <a:p>
            <a:pPr eaLnBrk="1" hangingPunct="1">
              <a:defRPr/>
            </a:pPr>
            <a:r>
              <a:rPr lang="ru-RU" sz="4000"/>
              <a:t>Плетение одним челноком.</a:t>
            </a:r>
            <a:br>
              <a:rPr lang="ru-RU" sz="4000"/>
            </a:br>
            <a:r>
              <a:rPr lang="ru-RU" sz="4000"/>
              <a:t>Выполнение прямого узла фриволите (узла Жозефины):</a:t>
            </a:r>
            <a:br>
              <a:rPr lang="ru-RU" sz="4000"/>
            </a:br>
            <a:r>
              <a:rPr lang="ru-RU" sz="4000"/>
              <a:t> </a:t>
            </a:r>
            <a:r>
              <a:rPr lang="ru-RU" sz="4000" b="1" i="1"/>
              <a:t>1 - прямой узел; 2 </a:t>
            </a:r>
            <a:r>
              <a:rPr lang="ru-RU" sz="4000"/>
              <a:t>- </a:t>
            </a:r>
            <a:r>
              <a:rPr lang="ru-RU" sz="4000" b="1" i="1"/>
              <a:t>рабочая нить;3 - ведущая нить</a:t>
            </a:r>
            <a:r>
              <a:rPr lang="ru-RU" sz="4000"/>
              <a:t/>
            </a:r>
            <a:br>
              <a:rPr lang="ru-RU" sz="4000"/>
            </a:br>
            <a:endParaRPr lang="ru-RU" sz="4000"/>
          </a:p>
        </p:txBody>
      </p:sp>
      <p:grpSp>
        <p:nvGrpSpPr>
          <p:cNvPr id="23555" name="Group 4"/>
          <p:cNvGrpSpPr>
            <a:grpSpLocks/>
          </p:cNvGrpSpPr>
          <p:nvPr/>
        </p:nvGrpSpPr>
        <p:grpSpPr bwMode="auto">
          <a:xfrm>
            <a:off x="2571750" y="3143250"/>
            <a:ext cx="3816350" cy="3022600"/>
            <a:chOff x="5650" y="4421"/>
            <a:chExt cx="4617" cy="3677"/>
          </a:xfrm>
        </p:grpSpPr>
        <p:pic>
          <p:nvPicPr>
            <p:cNvPr id="23557" name="Picture 5"/>
            <p:cNvPicPr>
              <a:picLocks noChangeAspect="1" noChangeArrowheads="1"/>
            </p:cNvPicPr>
            <p:nvPr/>
          </p:nvPicPr>
          <p:blipFill>
            <a:blip r:embed="rId3">
              <a:grayscl/>
            </a:blip>
            <a:srcRect/>
            <a:stretch>
              <a:fillRect/>
            </a:stretch>
          </p:blipFill>
          <p:spPr bwMode="auto">
            <a:xfrm>
              <a:off x="5650" y="4517"/>
              <a:ext cx="4617" cy="35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58" name="Text Box 6"/>
            <p:cNvSpPr txBox="1">
              <a:spLocks noChangeArrowheads="1"/>
            </p:cNvSpPr>
            <p:nvPr/>
          </p:nvSpPr>
          <p:spPr bwMode="auto">
            <a:xfrm>
              <a:off x="8568" y="4421"/>
              <a:ext cx="139" cy="350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just"/>
              <a:r>
                <a:rPr lang="ru-RU" sz="1500" b="1" i="1">
                  <a:latin typeface="Times New Roman" pitchFamily="18" charset="0"/>
                </a:rPr>
                <a:t>з</a:t>
              </a:r>
              <a:endParaRPr lang="ru-RU"/>
            </a:p>
          </p:txBody>
        </p:sp>
      </p:grpSp>
      <p:sp>
        <p:nvSpPr>
          <p:cNvPr id="23556" name="Text Box 10"/>
          <p:cNvSpPr txBox="1">
            <a:spLocks noChangeArrowheads="1"/>
          </p:cNvSpPr>
          <p:nvPr/>
        </p:nvSpPr>
        <p:spPr bwMode="auto">
          <a:xfrm>
            <a:off x="4192588" y="330517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7" descr="dd01033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0" cy="0"/>
          </a:xfrm>
          <a:ln/>
        </p:spPr>
        <p:txBody>
          <a:bodyPr anchorCtr="0"/>
          <a:lstStyle/>
          <a:p>
            <a:pPr eaLnBrk="1" hangingPunct="1">
              <a:defRPr/>
            </a:pPr>
            <a:r>
              <a:rPr lang="ru-RU" b="1"/>
              <a:t>     </a:t>
            </a:r>
            <a:r>
              <a:rPr lang="ru-RU"/>
              <a:t> _________ _________ ____</a:t>
            </a:r>
          </a:p>
        </p:txBody>
      </p:sp>
      <p:sp>
        <p:nvSpPr>
          <p:cNvPr id="3" name="Rectangle 2"/>
          <p:cNvSpPr>
            <a:spLocks noGrp="1"/>
          </p:cNvSpPr>
          <p:nvPr>
            <p:ph type="title" idx="4294967295"/>
          </p:nvPr>
        </p:nvSpPr>
        <p:spPr>
          <a:noFill/>
        </p:spPr>
        <p:txBody>
          <a:bodyPr anchorCtr="0"/>
          <a:lstStyle/>
          <a:p>
            <a:pPr eaLnBrk="1" hangingPunct="1">
              <a:defRPr/>
            </a:pPr>
            <a:r>
              <a:rPr lang="ru-RU" b="1"/>
              <a:t>.    </a:t>
            </a:r>
            <a:r>
              <a:rPr lang="ru-RU"/>
              <a:t>Выполнение обратного узла</a:t>
            </a:r>
          </a:p>
        </p:txBody>
      </p:sp>
      <p:sp>
        <p:nvSpPr>
          <p:cNvPr id="24578" name="Rectangle 7"/>
          <p:cNvSpPr>
            <a:spLocks noGrp="1"/>
          </p:cNvSpPr>
          <p:nvPr>
            <p:ph type="body" sz="half" idx="4294967295"/>
          </p:nvPr>
        </p:nvSpPr>
        <p:spPr>
          <a:xfrm>
            <a:off x="468313" y="1628775"/>
            <a:ext cx="4038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i="1"/>
              <a:t>1-прямой узел;</a:t>
            </a:r>
          </a:p>
          <a:p>
            <a:pPr eaLnBrk="1" hangingPunct="1">
              <a:defRPr/>
            </a:pPr>
            <a:r>
              <a:rPr lang="ru-RU" sz="2800" b="1" i="1"/>
              <a:t>2-обратный узел;</a:t>
            </a:r>
          </a:p>
          <a:p>
            <a:pPr eaLnBrk="1" hangingPunct="1">
              <a:defRPr/>
            </a:pPr>
            <a:r>
              <a:rPr lang="ru-RU" sz="2800" b="1" i="1"/>
              <a:t>3-рабочая нить;</a:t>
            </a:r>
          </a:p>
          <a:p>
            <a:pPr eaLnBrk="1" hangingPunct="1">
              <a:defRPr/>
            </a:pPr>
            <a:r>
              <a:rPr lang="ru-RU" sz="2800" b="1" i="1"/>
              <a:t>4-ведущая нить;</a:t>
            </a:r>
          </a:p>
          <a:p>
            <a:pPr eaLnBrk="1" hangingPunct="1">
              <a:defRPr/>
            </a:pPr>
            <a:r>
              <a:rPr lang="ru-RU" sz="2800" b="1" i="1"/>
              <a:t> 5 - скобочка узла</a:t>
            </a:r>
            <a:r>
              <a:rPr lang="ru-RU" sz="2800"/>
              <a:t> </a:t>
            </a:r>
          </a:p>
        </p:txBody>
      </p:sp>
      <p:grpSp>
        <p:nvGrpSpPr>
          <p:cNvPr id="24580" name="Group 4"/>
          <p:cNvGrpSpPr>
            <a:grpSpLocks/>
          </p:cNvGrpSpPr>
          <p:nvPr/>
        </p:nvGrpSpPr>
        <p:grpSpPr bwMode="auto">
          <a:xfrm>
            <a:off x="4643438" y="1700213"/>
            <a:ext cx="4078287" cy="3409950"/>
            <a:chOff x="1771" y="7142"/>
            <a:chExt cx="6197" cy="5256"/>
          </a:xfrm>
        </p:grpSpPr>
        <p:pic>
          <p:nvPicPr>
            <p:cNvPr id="24581" name="Picture 5"/>
            <p:cNvPicPr>
              <a:picLocks noChangeAspect="1" noChangeArrowheads="1"/>
            </p:cNvPicPr>
            <p:nvPr/>
          </p:nvPicPr>
          <p:blipFill>
            <a:blip r:embed="rId3">
              <a:grayscl/>
            </a:blip>
            <a:srcRect/>
            <a:stretch>
              <a:fillRect/>
            </a:stretch>
          </p:blipFill>
          <p:spPr bwMode="auto">
            <a:xfrm>
              <a:off x="2342" y="7142"/>
              <a:ext cx="5040" cy="4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2" name="Text Box 6"/>
            <p:cNvSpPr txBox="1">
              <a:spLocks noChangeArrowheads="1"/>
            </p:cNvSpPr>
            <p:nvPr/>
          </p:nvSpPr>
          <p:spPr bwMode="auto">
            <a:xfrm>
              <a:off x="1771" y="11750"/>
              <a:ext cx="6197" cy="648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lnSpc>
                  <a:spcPct val="86000"/>
                </a:lnSpc>
              </a:pPr>
              <a:r>
                <a:rPr lang="ru-RU" sz="1400" b="1">
                  <a:latin typeface="Times New Roman" pitchFamily="18" charset="0"/>
                </a:rPr>
                <a:t>           </a:t>
              </a:r>
              <a:endParaRPr lang="ru-RU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457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7" descr="dd01033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0" cy="0"/>
          </a:xfrm>
          <a:ln/>
        </p:spPr>
        <p:txBody>
          <a:bodyPr anchorCtr="0"/>
          <a:lstStyle/>
          <a:p>
            <a:pPr eaLnBrk="1" hangingPunct="1">
              <a:defRPr/>
            </a:pPr>
            <a:r>
              <a:rPr lang="ru-RU" sz="4000" b="1" i="1"/>
              <a:t> _________ ______ _ __________ </a:t>
            </a:r>
            <a:r>
              <a:rPr lang="ru-RU" sz="4000"/>
              <a:t> </a:t>
            </a:r>
          </a:p>
        </p:txBody>
      </p:sp>
      <p:sp>
        <p:nvSpPr>
          <p:cNvPr id="3" name="Rectangle 2"/>
          <p:cNvSpPr>
            <a:spLocks noGrp="1"/>
          </p:cNvSpPr>
          <p:nvPr>
            <p:ph type="title" idx="4294967295"/>
          </p:nvPr>
        </p:nvSpPr>
        <p:spPr>
          <a:noFill/>
        </p:spPr>
        <p:txBody>
          <a:bodyPr anchorCtr="0"/>
          <a:lstStyle/>
          <a:p>
            <a:pPr eaLnBrk="1" hangingPunct="1">
              <a:defRPr/>
            </a:pPr>
            <a:r>
              <a:rPr lang="ru-RU" sz="4000" b="1" i="1"/>
              <a:t>Выполнение кольца и полукольца.</a:t>
            </a:r>
            <a:r>
              <a:rPr lang="ru-RU" sz="4000"/>
              <a:t> </a:t>
            </a:r>
          </a:p>
        </p:txBody>
      </p:sp>
      <p:sp>
        <p:nvSpPr>
          <p:cNvPr id="25602" name="Rectangle 7"/>
          <p:cNvSpPr>
            <a:spLocks noGrp="1"/>
          </p:cNvSpPr>
          <p:nvPr>
            <p:ph type="body" sz="half" idx="4294967295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/>
              <a:t>После того как сплетено необходимое количество узлов для образования кольца или полукольца, следует: снять с пальцев левой руки рабочую нить;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/>
              <a:t>	указательным и большим пальцами левой руки зажать сплетенные узлы так, чтобы первый и последний из них оказались между пальцами;</a:t>
            </a:r>
          </a:p>
        </p:txBody>
      </p:sp>
      <p:grpSp>
        <p:nvGrpSpPr>
          <p:cNvPr id="25604" name="Group 4"/>
          <p:cNvGrpSpPr>
            <a:grpSpLocks/>
          </p:cNvGrpSpPr>
          <p:nvPr/>
        </p:nvGrpSpPr>
        <p:grpSpPr bwMode="auto">
          <a:xfrm>
            <a:off x="4859338" y="2420938"/>
            <a:ext cx="3681412" cy="1871662"/>
            <a:chOff x="2309" y="8582"/>
            <a:chExt cx="5342" cy="2434"/>
          </a:xfrm>
        </p:grpSpPr>
        <p:pic>
          <p:nvPicPr>
            <p:cNvPr id="25605" name="Picture 5"/>
            <p:cNvPicPr>
              <a:picLocks noChangeAspect="1" noChangeArrowheads="1"/>
            </p:cNvPicPr>
            <p:nvPr/>
          </p:nvPicPr>
          <p:blipFill>
            <a:blip r:embed="rId3">
              <a:grayscl/>
            </a:blip>
            <a:srcRect/>
            <a:stretch>
              <a:fillRect/>
            </a:stretch>
          </p:blipFill>
          <p:spPr bwMode="auto">
            <a:xfrm>
              <a:off x="2309" y="8582"/>
              <a:ext cx="5342" cy="20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06" name="Text Box 6"/>
            <p:cNvSpPr txBox="1">
              <a:spLocks noChangeArrowheads="1"/>
            </p:cNvSpPr>
            <p:nvPr/>
          </p:nvSpPr>
          <p:spPr bwMode="auto">
            <a:xfrm>
              <a:off x="4440" y="10785"/>
              <a:ext cx="643" cy="230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just">
                <a:lnSpc>
                  <a:spcPct val="90000"/>
                </a:lnSpc>
              </a:pPr>
              <a:r>
                <a:rPr lang="ru-RU" sz="1000" b="1" i="1">
                  <a:latin typeface="Times New Roman" pitchFamily="18" charset="0"/>
                </a:rPr>
                <a:t>1-к(12)</a:t>
              </a:r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560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7" descr="dd01033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0" cy="0"/>
          </a:xfrm>
          <a:ln/>
        </p:spPr>
        <p:txBody>
          <a:bodyPr anchorCtr="0"/>
          <a:lstStyle/>
          <a:p>
            <a:pPr eaLnBrk="1" hangingPunct="1">
              <a:defRPr/>
            </a:pPr>
            <a:r>
              <a:rPr lang="ru-RU" b="1" i="1"/>
              <a:t> _________ ____ </a:t>
            </a:r>
            <a:r>
              <a:rPr lang="ru-RU"/>
              <a:t> </a:t>
            </a:r>
          </a:p>
        </p:txBody>
      </p:sp>
      <p:sp>
        <p:nvSpPr>
          <p:cNvPr id="3" name="Rectangle 2"/>
          <p:cNvSpPr>
            <a:spLocks noGrp="1"/>
          </p:cNvSpPr>
          <p:nvPr>
            <p:ph type="title" idx="4294967295"/>
          </p:nvPr>
        </p:nvSpPr>
        <p:spPr>
          <a:noFill/>
        </p:spPr>
        <p:txBody>
          <a:bodyPr anchorCtr="0"/>
          <a:lstStyle/>
          <a:p>
            <a:pPr eaLnBrk="1" hangingPunct="1">
              <a:defRPr/>
            </a:pPr>
            <a:r>
              <a:rPr lang="ru-RU" b="1" i="1"/>
              <a:t>Выполнение пико.</a:t>
            </a:r>
            <a:r>
              <a:rPr lang="ru-RU"/>
              <a:t> </a:t>
            </a:r>
          </a:p>
        </p:txBody>
      </p:sp>
      <p:sp>
        <p:nvSpPr>
          <p:cNvPr id="26626" name="Rectangle 4"/>
          <p:cNvSpPr>
            <a:spLocks noGrp="1"/>
          </p:cNvSpPr>
          <p:nvPr>
            <p:ph type="body" sz="half" idx="4294967295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800"/>
              <a:t>Пико образуется между двумя узлами фриволите, сплетенными на расстоянии, равном двойной высоте пико  В таком виде элемент называется открытым пико. Если узлы сблизить, получится закрытое пико. </a:t>
            </a:r>
          </a:p>
        </p:txBody>
      </p:sp>
      <p:pic>
        <p:nvPicPr>
          <p:cNvPr id="26628" name="Picture 6"/>
          <p:cNvPicPr>
            <a:picLocks noGrp="1" noChangeAspect="1" noChangeArrowheads="1"/>
          </p:cNvPicPr>
          <p:nvPr>
            <p:ph type="body"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859338" y="2636838"/>
            <a:ext cx="3946525" cy="2251075"/>
          </a:xfrm>
        </p:spPr>
      </p:pic>
      <p:sp>
        <p:nvSpPr>
          <p:cNvPr id="26629" name="Text Box 7"/>
          <p:cNvSpPr txBox="1">
            <a:spLocks noChangeArrowheads="1"/>
          </p:cNvSpPr>
          <p:nvPr/>
        </p:nvSpPr>
        <p:spPr bwMode="auto">
          <a:xfrm>
            <a:off x="5848350" y="20812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1</a:t>
            </a:r>
          </a:p>
        </p:txBody>
      </p:sp>
      <p:sp>
        <p:nvSpPr>
          <p:cNvPr id="26630" name="Text Box 8"/>
          <p:cNvSpPr txBox="1">
            <a:spLocks noChangeArrowheads="1"/>
          </p:cNvSpPr>
          <p:nvPr/>
        </p:nvSpPr>
        <p:spPr bwMode="auto">
          <a:xfrm>
            <a:off x="8080375" y="215265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662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 descr="dd01033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0"/>
            <a:ext cx="89646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0" cy="0"/>
          </a:xfrm>
          <a:ln/>
        </p:spPr>
        <p:txBody>
          <a:bodyPr anchorCtr="0"/>
          <a:lstStyle/>
          <a:p>
            <a:pPr eaLnBrk="1" hangingPunct="1">
              <a:defRPr/>
            </a:pPr>
            <a:r>
              <a:rPr lang="ru-RU"/>
              <a:t> _________ _____ </a:t>
            </a:r>
          </a:p>
        </p:txBody>
      </p:sp>
      <p:sp>
        <p:nvSpPr>
          <p:cNvPr id="3" name="Rectangle 2"/>
          <p:cNvSpPr>
            <a:spLocks noGrp="1"/>
          </p:cNvSpPr>
          <p:nvPr>
            <p:ph type="title" idx="4294967295"/>
          </p:nvPr>
        </p:nvSpPr>
        <p:spPr>
          <a:noFill/>
        </p:spPr>
        <p:txBody>
          <a:bodyPr anchorCtr="0"/>
          <a:lstStyle/>
          <a:p>
            <a:pPr eaLnBrk="1" hangingPunct="1">
              <a:defRPr/>
            </a:pPr>
            <a:r>
              <a:rPr lang="ru-RU"/>
              <a:t>Выполнение колец.</a:t>
            </a:r>
          </a:p>
        </p:txBody>
      </p:sp>
      <p:sp>
        <p:nvSpPr>
          <p:cNvPr id="27650" name="Rectangle 4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/>
              <a:t>Петля сцепки с обратным закрепляющим узлом считается за один двойной узел (узел фриволите), и они всегда входят в счет схемы узора как один двойной узел.</a:t>
            </a:r>
          </a:p>
          <a:p>
            <a:pPr eaLnBrk="1" hangingPunct="1">
              <a:defRPr/>
            </a:pPr>
            <a:r>
              <a:rPr lang="ru-RU"/>
              <a:t>Длина ножки между сцепляемыми кольцами должна быть равна сумме диаметра кольца и длины сцепляемого пико.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650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5" descr="dd01033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4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0" cy="0"/>
          </a:xfrm>
          <a:ln/>
        </p:spPr>
        <p:txBody>
          <a:bodyPr anchorCtr="0"/>
          <a:lstStyle/>
          <a:p>
            <a:pPr eaLnBrk="1" hangingPunct="1">
              <a:defRPr/>
            </a:pPr>
            <a:r>
              <a:rPr lang="ru-RU"/>
              <a:t> _________ _____  ______  </a:t>
            </a:r>
          </a:p>
        </p:txBody>
      </p:sp>
      <p:sp>
        <p:nvSpPr>
          <p:cNvPr id="3" name="Rectangle 4"/>
          <p:cNvSpPr>
            <a:spLocks noGrp="1"/>
          </p:cNvSpPr>
          <p:nvPr>
            <p:ph type="title" idx="4294967295"/>
          </p:nvPr>
        </p:nvSpPr>
        <p:spPr>
          <a:noFill/>
        </p:spPr>
        <p:txBody>
          <a:bodyPr anchorCtr="0"/>
          <a:lstStyle/>
          <a:p>
            <a:pPr eaLnBrk="1" hangingPunct="1">
              <a:defRPr/>
            </a:pPr>
            <a:r>
              <a:rPr lang="ru-RU"/>
              <a:t>Соединение колец (сцепка).</a:t>
            </a:r>
          </a:p>
        </p:txBody>
      </p:sp>
      <p:sp>
        <p:nvSpPr>
          <p:cNvPr id="28674" name="Rectangle 5"/>
          <p:cNvSpPr>
            <a:spLocks noGrp="1"/>
          </p:cNvSpPr>
          <p:nvPr>
            <p:ph type="body" sz="half" idx="4294967295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/>
              <a:t>1- соединительное кольцо;</a:t>
            </a:r>
          </a:p>
          <a:p>
            <a:pPr eaLnBrk="1" hangingPunct="1">
              <a:defRPr/>
            </a:pPr>
            <a:r>
              <a:rPr lang="ru-RU" sz="2800"/>
              <a:t>2- вытянутая крючком петля;</a:t>
            </a:r>
          </a:p>
          <a:p>
            <a:pPr eaLnBrk="1" hangingPunct="1">
              <a:defRPr/>
            </a:pPr>
            <a:r>
              <a:rPr lang="ru-RU" sz="2800"/>
              <a:t>3- рабочая нить;</a:t>
            </a:r>
          </a:p>
          <a:p>
            <a:pPr eaLnBrk="1" hangingPunct="1">
              <a:defRPr/>
            </a:pPr>
            <a:r>
              <a:rPr lang="ru-RU" sz="2800"/>
              <a:t>4 – ведущая нить.</a:t>
            </a:r>
          </a:p>
        </p:txBody>
      </p:sp>
      <p:pic>
        <p:nvPicPr>
          <p:cNvPr id="28676" name="Picture 7"/>
          <p:cNvPicPr>
            <a:picLocks noGrp="1" noChangeAspect="1" noChangeArrowheads="1"/>
          </p:cNvPicPr>
          <p:nvPr>
            <p:ph type="body"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932363" y="2060575"/>
            <a:ext cx="3986212" cy="24225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867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4" descr="dd01033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0" cy="0"/>
          </a:xfrm>
          <a:ln/>
        </p:spPr>
        <p:txBody>
          <a:bodyPr anchorCtr="0"/>
          <a:lstStyle/>
          <a:p>
            <a:pPr eaLnBrk="1" hangingPunct="1">
              <a:defRPr/>
            </a:pPr>
            <a:r>
              <a:rPr lang="ru-RU" i="1"/>
              <a:t>    _  _ _ _ _ _  </a:t>
            </a:r>
            <a:endParaRPr lang="ru-RU"/>
          </a:p>
        </p:txBody>
      </p:sp>
      <p:sp>
        <p:nvSpPr>
          <p:cNvPr id="3" name="Rectangle 2"/>
          <p:cNvSpPr>
            <a:spLocks noGrp="1"/>
          </p:cNvSpPr>
          <p:nvPr>
            <p:ph type="title" idx="4294967295"/>
          </p:nvPr>
        </p:nvSpPr>
        <p:spPr>
          <a:noFill/>
        </p:spPr>
        <p:txBody>
          <a:bodyPr anchorCtr="0"/>
          <a:lstStyle/>
          <a:p>
            <a:pPr eaLnBrk="1" hangingPunct="1">
              <a:defRPr/>
            </a:pPr>
            <a:r>
              <a:rPr lang="ru-RU" i="1"/>
              <a:t>1 - к(ЗпЗп1п1пЗпЗ)</a:t>
            </a:r>
            <a:endParaRPr lang="ru-RU"/>
          </a:p>
        </p:txBody>
      </p:sp>
      <p:pic>
        <p:nvPicPr>
          <p:cNvPr id="29699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1547813" y="2420938"/>
            <a:ext cx="6192837" cy="139223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5" descr="dd01033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4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0" cy="0"/>
          </a:xfrm>
          <a:ln/>
        </p:spPr>
        <p:txBody>
          <a:bodyPr anchorCtr="0"/>
          <a:lstStyle/>
          <a:p>
            <a:pPr eaLnBrk="1" hangingPunct="1">
              <a:defRPr/>
            </a:pPr>
            <a:r>
              <a:rPr lang="ru-RU"/>
              <a:t> _____</a:t>
            </a:r>
          </a:p>
        </p:txBody>
      </p:sp>
      <p:sp>
        <p:nvSpPr>
          <p:cNvPr id="3" name="Rectangle 4"/>
          <p:cNvSpPr>
            <a:spLocks noGrp="1"/>
          </p:cNvSpPr>
          <p:nvPr>
            <p:ph type="title" idx="4294967295"/>
          </p:nvPr>
        </p:nvSpPr>
        <p:spPr>
          <a:noFill/>
        </p:spPr>
        <p:txBody>
          <a:bodyPr anchorCtr="0"/>
          <a:lstStyle/>
          <a:p>
            <a:pPr eaLnBrk="1" hangingPunct="1">
              <a:defRPr/>
            </a:pPr>
            <a:r>
              <a:rPr lang="ru-RU"/>
              <a:t>Прошва</a:t>
            </a:r>
          </a:p>
        </p:txBody>
      </p:sp>
      <p:sp>
        <p:nvSpPr>
          <p:cNvPr id="30722" name="Rectangle 5"/>
          <p:cNvSpPr>
            <a:spLocks noGrp="1"/>
          </p:cNvSpPr>
          <p:nvPr>
            <p:ph type="body" sz="half" idx="4294967295"/>
          </p:nvPr>
        </p:nvSpPr>
        <p:spPr>
          <a:xfrm>
            <a:off x="468313" y="1628775"/>
            <a:ext cx="4038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i="1"/>
              <a:t>1;3;5; - к(ЗпЗпЗпЗпЗ);</a:t>
            </a:r>
          </a:p>
          <a:p>
            <a:pPr eaLnBrk="1" hangingPunct="1">
              <a:defRPr/>
            </a:pPr>
            <a:r>
              <a:rPr lang="ru-RU" sz="2800" b="1" i="1"/>
              <a:t>2,6 - к(4п4);4 - к(4п4п2п2п2п2п4п4) </a:t>
            </a:r>
            <a:r>
              <a:rPr lang="ru-RU" sz="2800"/>
              <a:t> </a:t>
            </a:r>
          </a:p>
        </p:txBody>
      </p:sp>
      <p:pic>
        <p:nvPicPr>
          <p:cNvPr id="30724" name="Picture 7"/>
          <p:cNvPicPr>
            <a:picLocks noGrp="1" noChangeAspect="1" noChangeArrowheads="1"/>
          </p:cNvPicPr>
          <p:nvPr>
            <p:ph type="body"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716463" y="2447925"/>
            <a:ext cx="3887787" cy="169703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072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5" descr="dd01033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4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0" cy="0"/>
          </a:xfrm>
          <a:ln/>
        </p:spPr>
        <p:txBody>
          <a:bodyPr anchorCtr="0"/>
          <a:lstStyle/>
          <a:p>
            <a:pPr eaLnBrk="1" hangingPunct="1">
              <a:defRPr/>
            </a:pPr>
            <a:r>
              <a:rPr lang="ru-RU" b="1"/>
              <a:t>     _______ _____ _________</a:t>
            </a:r>
            <a:r>
              <a:rPr lang="ru-RU"/>
              <a:t> </a:t>
            </a:r>
          </a:p>
        </p:txBody>
      </p:sp>
      <p:sp>
        <p:nvSpPr>
          <p:cNvPr id="3" name="Rectangle 4"/>
          <p:cNvSpPr>
            <a:spLocks noGrp="1"/>
          </p:cNvSpPr>
          <p:nvPr>
            <p:ph type="title" idx="4294967295"/>
          </p:nvPr>
        </p:nvSpPr>
        <p:spPr>
          <a:noFill/>
        </p:spPr>
        <p:txBody>
          <a:bodyPr anchorCtr="0"/>
          <a:lstStyle/>
          <a:p>
            <a:pPr eaLnBrk="1" hangingPunct="1">
              <a:defRPr/>
            </a:pPr>
            <a:r>
              <a:rPr lang="ru-RU" b="1"/>
              <a:t>.   Плетение двумя челноками</a:t>
            </a:r>
            <a:r>
              <a:rPr lang="ru-RU"/>
              <a:t> </a:t>
            </a:r>
          </a:p>
        </p:txBody>
      </p:sp>
      <p:sp>
        <p:nvSpPr>
          <p:cNvPr id="31746" name="Rectangle 5"/>
          <p:cNvSpPr>
            <a:spLocks noGrp="1"/>
          </p:cNvSpPr>
          <p:nvPr>
            <p:ph type="body" sz="half" idx="4294967295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i="1"/>
              <a:t>1 - соединительное пико; 2 - вытянутая крючком петля; </a:t>
            </a:r>
          </a:p>
          <a:p>
            <a:pPr eaLnBrk="1" hangingPunct="1">
              <a:defRPr/>
            </a:pPr>
            <a:r>
              <a:rPr lang="ru-RU" sz="2800" b="1" i="1"/>
              <a:t>3        - рабочая нить; 4 - ведущая нить</a:t>
            </a:r>
          </a:p>
        </p:txBody>
      </p:sp>
      <p:pic>
        <p:nvPicPr>
          <p:cNvPr id="31748" name="Picture 7"/>
          <p:cNvPicPr>
            <a:picLocks noGrp="1" noChangeAspect="1" noChangeArrowheads="1"/>
          </p:cNvPicPr>
          <p:nvPr>
            <p:ph type="body"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2209800"/>
            <a:ext cx="4038600" cy="33051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174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4" descr="DSC0401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4338" name="Picture 3" descr="dd01033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9" descr="dd01033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4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0" cy="0"/>
          </a:xfrm>
          <a:ln/>
        </p:spPr>
        <p:txBody>
          <a:bodyPr anchorCtr="0"/>
          <a:lstStyle/>
          <a:p>
            <a:pPr eaLnBrk="1" hangingPunct="1">
              <a:defRPr/>
            </a:pPr>
            <a:r>
              <a:rPr lang="ru-RU" b="1" i="1"/>
              <a:t> _________ ________  ____  </a:t>
            </a:r>
            <a:r>
              <a:rPr lang="ru-RU"/>
              <a:t> </a:t>
            </a:r>
          </a:p>
        </p:txBody>
      </p:sp>
      <p:sp>
        <p:nvSpPr>
          <p:cNvPr id="3" name="Rectangle 4"/>
          <p:cNvSpPr>
            <a:spLocks noGrp="1"/>
          </p:cNvSpPr>
          <p:nvPr>
            <p:ph type="title" idx="4294967295"/>
          </p:nvPr>
        </p:nvSpPr>
        <p:spPr>
          <a:noFill/>
        </p:spPr>
        <p:txBody>
          <a:bodyPr anchorCtr="0"/>
          <a:lstStyle/>
          <a:p>
            <a:pPr eaLnBrk="1" hangingPunct="1">
              <a:defRPr/>
            </a:pPr>
            <a:r>
              <a:rPr lang="ru-RU" b="1" i="1"/>
              <a:t>Выполнение элемента "дуга".</a:t>
            </a:r>
            <a:r>
              <a:rPr lang="ru-RU"/>
              <a:t> </a:t>
            </a:r>
          </a:p>
        </p:txBody>
      </p:sp>
      <p:sp>
        <p:nvSpPr>
          <p:cNvPr id="32770" name="Rectangle 5"/>
          <p:cNvSpPr>
            <a:spLocks noGrp="1"/>
          </p:cNvSpPr>
          <p:nvPr>
            <p:ph type="body" sz="half" idx="4294967295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i="1"/>
              <a:t> </a:t>
            </a:r>
            <a:r>
              <a:rPr lang="ru-RU" sz="2800"/>
              <a:t>Замкнутый элемент "кольцо" плетут одним челноком, разомкнутый элемент "дуга" - двумя или несколькими </a:t>
            </a: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sz="2800" b="1" i="1"/>
              <a:t>1.- к(4п4п2п2п4п4); 2.- д(4п2п2п4);</a:t>
            </a:r>
            <a:endParaRPr lang="ru-RU" sz="2800"/>
          </a:p>
          <a:p>
            <a:pPr eaLnBrk="1" hangingPunct="1">
              <a:defRPr/>
            </a:pPr>
            <a:endParaRPr lang="ru-RU" sz="2800"/>
          </a:p>
        </p:txBody>
      </p:sp>
      <p:grpSp>
        <p:nvGrpSpPr>
          <p:cNvPr id="32772" name="Group 7"/>
          <p:cNvGrpSpPr>
            <a:grpSpLocks/>
          </p:cNvGrpSpPr>
          <p:nvPr/>
        </p:nvGrpSpPr>
        <p:grpSpPr bwMode="auto">
          <a:xfrm>
            <a:off x="4643438" y="2133600"/>
            <a:ext cx="3978275" cy="2493963"/>
            <a:chOff x="4862" y="672"/>
            <a:chExt cx="6264" cy="3955"/>
          </a:xfrm>
        </p:grpSpPr>
        <p:pic>
          <p:nvPicPr>
            <p:cNvPr id="32773" name="Picture 8"/>
            <p:cNvPicPr>
              <a:picLocks noChangeAspect="1" noChangeArrowheads="1"/>
            </p:cNvPicPr>
            <p:nvPr/>
          </p:nvPicPr>
          <p:blipFill>
            <a:blip r:embed="rId3">
              <a:grayscl/>
            </a:blip>
            <a:srcRect/>
            <a:stretch>
              <a:fillRect/>
            </a:stretch>
          </p:blipFill>
          <p:spPr bwMode="auto">
            <a:xfrm>
              <a:off x="5721" y="1402"/>
              <a:ext cx="4540" cy="2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74" name="Text Box 9"/>
            <p:cNvSpPr txBox="1">
              <a:spLocks noChangeArrowheads="1"/>
            </p:cNvSpPr>
            <p:nvPr/>
          </p:nvSpPr>
          <p:spPr bwMode="auto">
            <a:xfrm>
              <a:off x="4862" y="672"/>
              <a:ext cx="6264" cy="696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just">
                <a:lnSpc>
                  <a:spcPct val="92000"/>
                </a:lnSpc>
              </a:pPr>
              <a:endParaRPr lang="ru-RU"/>
            </a:p>
          </p:txBody>
        </p:sp>
        <p:sp>
          <p:nvSpPr>
            <p:cNvPr id="32775" name="Text Box 10"/>
            <p:cNvSpPr txBox="1">
              <a:spLocks noChangeArrowheads="1"/>
            </p:cNvSpPr>
            <p:nvPr/>
          </p:nvSpPr>
          <p:spPr bwMode="auto">
            <a:xfrm>
              <a:off x="6364" y="4397"/>
              <a:ext cx="3283" cy="230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just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2770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4" descr="dd01033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7" name="Rectangle 2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eaLnBrk="1" hangingPunct="1">
              <a:defRPr/>
            </a:pPr>
            <a:r>
              <a:rPr lang="ru-RU"/>
              <a:t>Плетение кружев</a:t>
            </a:r>
          </a:p>
        </p:txBody>
      </p:sp>
      <p:pic>
        <p:nvPicPr>
          <p:cNvPr id="33795" name="Picture 4" descr="DSC082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3213" y="1557338"/>
            <a:ext cx="3781425" cy="485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7" descr="dd01033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1" name="Rectangle 2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eaLnBrk="1" hangingPunct="1">
              <a:defRPr/>
            </a:pPr>
            <a:r>
              <a:rPr lang="ru-RU" sz="4000"/>
              <a:t>Плетение кружев челноком- «фриволите»</a:t>
            </a:r>
          </a:p>
        </p:txBody>
      </p:sp>
      <p:pic>
        <p:nvPicPr>
          <p:cNvPr id="34819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3348038" y="4797425"/>
            <a:ext cx="2190750" cy="1284288"/>
          </a:xfrm>
        </p:spPr>
      </p:pic>
      <p:pic>
        <p:nvPicPr>
          <p:cNvPr id="34820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3575" y="1700213"/>
            <a:ext cx="24257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64200" y="1700213"/>
            <a:ext cx="3479800" cy="27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825" y="1628775"/>
            <a:ext cx="2870200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5" descr="dd01033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5" name="Rectangle 4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eaLnBrk="1" hangingPunct="1">
              <a:defRPr/>
            </a:pPr>
            <a:r>
              <a:rPr lang="ru-RU" sz="4000"/>
              <a:t>Крест . </a:t>
            </a:r>
            <a:br>
              <a:rPr lang="ru-RU" sz="4000"/>
            </a:br>
            <a:r>
              <a:rPr lang="ru-RU" sz="4000" i="1"/>
              <a:t>1-к (5п5)-все кольца; </a:t>
            </a:r>
            <a:br>
              <a:rPr lang="ru-RU" sz="4000" i="1"/>
            </a:br>
            <a:r>
              <a:rPr lang="ru-RU" sz="4000" i="1"/>
              <a:t>2-д (2п2п2п2п2п2)-все дуги. </a:t>
            </a:r>
            <a:r>
              <a:rPr lang="ru-RU" sz="4000"/>
              <a:t> </a:t>
            </a:r>
          </a:p>
        </p:txBody>
      </p:sp>
      <p:pic>
        <p:nvPicPr>
          <p:cNvPr id="35843" name="Picture 7"/>
          <p:cNvPicPr>
            <a:picLocks noGrp="1" noChangeAspect="1" noChangeArrowheads="1"/>
          </p:cNvPicPr>
          <p:nvPr>
            <p:ph type="body"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250825" y="2565400"/>
            <a:ext cx="4392613" cy="3417888"/>
          </a:xfrm>
        </p:spPr>
      </p:pic>
      <p:pic>
        <p:nvPicPr>
          <p:cNvPr id="35844" name="Picture 8"/>
          <p:cNvPicPr>
            <a:picLocks noGrp="1" noChangeAspect="1" noChangeArrowheads="1"/>
          </p:cNvPicPr>
          <p:nvPr>
            <p:ph type="body" sz="half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5219700" y="2133600"/>
            <a:ext cx="3205163" cy="39274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4" descr="dd01033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WordArt 6"/>
          <p:cNvSpPr>
            <a:spLocks noChangeArrowheads="1" noChangeShapeType="1" noTextEdit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Всего вам доброго</a:t>
            </a:r>
          </a:p>
          <a:p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и</a:t>
            </a:r>
          </a:p>
        </p:txBody>
      </p:sp>
      <p:sp>
        <p:nvSpPr>
          <p:cNvPr id="39940" name="WordArt 4"/>
          <p:cNvSpPr>
            <a:spLocks noChangeArrowheads="1" noChangeShapeType="1" noTextEdit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удачи вам,</a:t>
            </a:r>
          </a:p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в ваших твореньях!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 animBg="1"/>
      <p:bldP spid="3994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4" descr="dd01033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Ctr="0">
            <a:normAutofit fontScale="90000"/>
          </a:bodyPr>
          <a:lstStyle/>
          <a:p>
            <a:pPr eaLnBrk="1" hangingPunct="1">
              <a:defRPr/>
            </a:pPr>
            <a:r>
              <a:rPr lang="ru-RU" sz="4000"/>
              <a:t>Термин «фриволите» французского происхождения.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3000"/>
              <a:t>В Италии такое кружево называли «окко» – глазок.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3000"/>
              <a:t>В Германии- «шиффхен шпитцен» (плетение челноком).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3000"/>
              <a:t>В странах Азии- «макук» (челнок).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3000"/>
              <a:t>В англоязычных странах- «тетинг» (плетеное кружево).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3000"/>
              <a:t>В Россию кружевное плетение пришло из Франции, чем и объясняется использование французского  названия.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 descr="dd01033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одержимое 2"/>
          <p:cNvSpPr>
            <a:spLocks noGrp="1"/>
          </p:cNvSpPr>
          <p:nvPr>
            <p:ph idx="4294967295"/>
          </p:nvPr>
        </p:nvSpPr>
        <p:spPr>
          <a:xfrm>
            <a:off x="457200" y="285750"/>
            <a:ext cx="8229600" cy="5840413"/>
          </a:xfrm>
          <a:ln/>
        </p:spPr>
        <p:txBody>
          <a:bodyPr/>
          <a:lstStyle/>
          <a:p>
            <a:pPr eaLnBrk="1" hangingPunct="1">
              <a:defRPr/>
            </a:pPr>
            <a:r>
              <a:rPr lang="ru-RU"/>
              <a:t> ______________    _______    ________    ___    ________  __________ _____   __________ ________ ___ _________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/>
              <a:t>   ___________ _  _____ _ __ __________  _____ ______ ___ __ ___________ _ ________ _______   _ _ ______ _________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/>
              <a:t>   _________ ______ ____ </a:t>
            </a:r>
          </a:p>
          <a:p>
            <a:pPr eaLnBrk="1" hangingPunct="1">
              <a:defRPr/>
            </a:pPr>
            <a:r>
              <a:rPr lang="ru-RU"/>
              <a:t> _______ _____ _________ ____ _       _   ______  _ __  __ _____ ______ ______________ _______ ____ _____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285750"/>
            <a:ext cx="8229600" cy="5840413"/>
          </a:xfrm>
          <a:noFill/>
        </p:spPr>
        <p:txBody>
          <a:bodyPr/>
          <a:lstStyle/>
          <a:p>
            <a:pPr eaLnBrk="1" hangingPunct="1">
              <a:defRPr/>
            </a:pPr>
            <a:r>
              <a:rPr lang="ru-RU"/>
              <a:t>Археологические    находки    челноков    для    плетения  рыболовных сетей — прототипов челноков для фриволите -	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/>
              <a:t>   повсеместно в Европе и на территории России уводят нас на тысячелетия в глубокую старину. Да и сейчас подобными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/>
              <a:t>   челноками плетут сети.</a:t>
            </a:r>
          </a:p>
          <a:p>
            <a:pPr eaLnBrk="1" hangingPunct="1">
              <a:defRPr/>
            </a:pPr>
            <a:r>
              <a:rPr lang="ru-RU"/>
              <a:t>Особенно модно фриволите было в XVIII в. Впрочем, в то	 же время широко использовались кружева всех видов.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3" descr="dd01033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214313"/>
            <a:ext cx="8229600" cy="62865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3000"/>
              <a:t>В конце 60-х годов XX столетия после очень долгого перерыва фриволите начало возрождаться сначала в странах Европы, а в начале 80-х годов и в нашей стране. Плетение кружева челноками увлекательно несложно, и удобно, поскольку этим рукоделием можно заниматься в любых условиях. Фриволите легко осваивают как взрослые, так и дети.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3000"/>
              <a:t>Накидки, шали, косынки, жилеты, жабо, воротники, манжеты, салфетки, скатерти, дорожки, покрывала, декоративные сумочки широко применяются для отделки одежды и интерьера.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3000"/>
              <a:t>Хорошо сочетаются с кружевом фриволите трикотажное полотно ручного и машинного вязания, бисер (плетение и вышивка бисером).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3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dd01033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229600" cy="1139825"/>
          </a:xfrm>
          <a:ln/>
        </p:spPr>
        <p:txBody>
          <a:bodyPr anchorCtr="0"/>
          <a:lstStyle/>
          <a:p>
            <a:pPr eaLnBrk="1" hangingPunct="1">
              <a:defRPr/>
            </a:pPr>
            <a:r>
              <a:rPr lang="ru-RU"/>
              <a:t> __________ _ _________ 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229600" cy="1139825"/>
          </a:xfrm>
          <a:noFill/>
        </p:spPr>
        <p:txBody>
          <a:bodyPr anchorCtr="0"/>
          <a:lstStyle/>
          <a:p>
            <a:pPr eaLnBrk="1" hangingPunct="1">
              <a:defRPr/>
            </a:pPr>
            <a:r>
              <a:rPr lang="ru-RU"/>
              <a:t>Инструменты и материалы.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757738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ru-RU"/>
              <a:t>Основным рабочим инструментом для плетения кружева фриволите является челнок 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/>
              <a:t>Челноки гогут быть разных размеров в зависимости от вида работы. Одновременно в работе могут быть использованы один, два или несколько челноков.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/>
              <a:t>Челноки могут изготовляться из разных материалов: кости, рога, дерева, пластмасс.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2"/>
          <a:srcRect t="11780" b="11780"/>
          <a:stretch>
            <a:fillRect/>
          </a:stretch>
        </p:blipFill>
        <p:spPr>
          <a:xfrm>
            <a:off x="2268538" y="3429000"/>
            <a:ext cx="4357687" cy="3268663"/>
          </a:xfrm>
        </p:spPr>
      </p:pic>
      <p:pic>
        <p:nvPicPr>
          <p:cNvPr id="1945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63" y="1428750"/>
            <a:ext cx="2105025" cy="214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1571625"/>
            <a:ext cx="1900238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5" descr="DSC0820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43213" y="692150"/>
            <a:ext cx="3457575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6" descr="dd01033_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eaLnBrk="1" hangingPunct="1">
              <a:defRPr/>
            </a:pPr>
            <a:r>
              <a:rPr lang="ru-RU"/>
              <a:t>Вспомогательные инструменты.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700" b="1"/>
              <a:t>Вспомогательные инструменты:</a:t>
            </a:r>
            <a:endParaRPr lang="ru-RU" sz="270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700"/>
              <a:t>вязальный крючок для захватывания нити при сцеплении элементов кружева (желательно с колпачком);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700"/>
              <a:t>маленькие ножницы для обрезания концов нити (желательно в футляре);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700"/>
              <a:t> 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700"/>
              <a:t>иголка для распутывания (ослабения) узлов при роспуске плетения;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700"/>
              <a:t>сумочка-кошелек размером 10x15 см с карманчиком (в сумочку укладывается работа и инструмент, а в карманчик - схема плетения).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2700"/>
          </a:p>
        </p:txBody>
      </p:sp>
      <p:pic>
        <p:nvPicPr>
          <p:cNvPr id="20483" name="Picture 4" descr="dd01033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3" descr="dd01033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214313"/>
            <a:ext cx="8229600" cy="6357937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3000"/>
              <a:t>При плетении кружева используют прочные, хорошо скрученные нити: катушечные хлопчатобумажные, "ромашка", "снежинка" и  краше, ирис, лилия, мулине, хлопчатобумажный и вискозный гарус, "тюльпан", "мак", льняные и шерстяные нитки различной толщины, суровую нить и люрекс, металлизированную нить, крученый шелк, капроновые крученые нитки, синтетические нитки для рукоделия. Для отделки изделий можно применять различные нитки, которые подходят к данной ткани, можно даже распустить ткань и сплести отделку из полученных ниток. Толщина нитей зависит от вида и назначения изделия.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sz="3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Ripple</Template>
  <TotalTime>329</TotalTime>
  <Words>628</Words>
  <Application>Microsoft Office PowerPoint</Application>
  <PresentationFormat>Экран (4:3)</PresentationFormat>
  <Paragraphs>82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Wingdings</vt:lpstr>
      <vt:lpstr>Calibri</vt:lpstr>
      <vt:lpstr>Times New Roman</vt:lpstr>
      <vt:lpstr>Круги</vt:lpstr>
      <vt:lpstr>Круги</vt:lpstr>
      <vt:lpstr>Плетение кружев челноками «Фриволите».</vt:lpstr>
      <vt:lpstr>Слайд 2</vt:lpstr>
      <vt:lpstr>Термин «фриволите» французского происхождения.</vt:lpstr>
      <vt:lpstr>Слайд 4</vt:lpstr>
      <vt:lpstr>Слайд 5</vt:lpstr>
      <vt:lpstr>Инструменты и материалы.</vt:lpstr>
      <vt:lpstr>Слайд 7</vt:lpstr>
      <vt:lpstr>Вспомогательные инструменты.</vt:lpstr>
      <vt:lpstr>Слайд 9</vt:lpstr>
      <vt:lpstr>Условные обозначения элементов:</vt:lpstr>
      <vt:lpstr>Плетение одним челноком. Выполнение прямого узла фриволите (узла Жозефины):  1 - прямой узел; 2 - рабочая нить;3 - ведущая нить </vt:lpstr>
      <vt:lpstr>.    Выполнение обратного узла</vt:lpstr>
      <vt:lpstr>Выполнение кольца и полукольца. </vt:lpstr>
      <vt:lpstr>Выполнение пико. </vt:lpstr>
      <vt:lpstr>Выполнение колец.</vt:lpstr>
      <vt:lpstr>Соединение колец (сцепка).</vt:lpstr>
      <vt:lpstr>1 - к(ЗпЗп1п1пЗпЗ)</vt:lpstr>
      <vt:lpstr>Прошва</vt:lpstr>
      <vt:lpstr>.   Плетение двумя челноками </vt:lpstr>
      <vt:lpstr>Выполнение элемента "дуга". </vt:lpstr>
      <vt:lpstr>Плетение кружев</vt:lpstr>
      <vt:lpstr>Плетение кружев челноком- «фриволите»</vt:lpstr>
      <vt:lpstr>Крест .  1-к (5п5)-все кольца;  2-д (2п2п2п2п2п2)-все дуги.  </vt:lpstr>
      <vt:lpstr>Слайд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Плетение кружев челноком «Фриволите».</dc:title>
  <dc:creator>Пользователь</dc:creator>
  <cp:lastModifiedBy>Глушковы</cp:lastModifiedBy>
  <cp:revision>9</cp:revision>
  <dcterms:created xsi:type="dcterms:W3CDTF">2011-11-14T12:38:32Z</dcterms:created>
  <dcterms:modified xsi:type="dcterms:W3CDTF">2011-11-21T19:16:11Z</dcterms:modified>
</cp:coreProperties>
</file>