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58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1981200"/>
            <a:ext cx="777240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9219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EF63A94F-76C3-447A-AA90-0CC82BF7113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21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9219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921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921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78DA09-B786-47C5-87DA-A7BB0E828A91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7" cy="587057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53163" cy="587057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74177B-79DD-42B8-BB59-6014EADFA90C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9F03E5-490D-4897-B38F-35EB5C28062D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A1F53B-EB84-466D-9021-EC280CAACD1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301625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76400"/>
            <a:ext cx="4194175" cy="44227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528C705-A67A-4914-8C5F-E73BAE75F204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6A37FC-B1FD-4292-9E7D-98346803177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8D35C1-64B4-49F2-880F-9A935DD7EFC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6CDA981-9BED-4AC4-A0AB-02816D08755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CFF8E5-0AA1-4A10-AA73-983B7085910B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234D919-FE94-4BCF-88F0-56E8C008B8CF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duotone>
              <a:schemeClr val="bg1"/>
              <a:srgbClr val="FFFFFF"/>
            </a:duotone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228600"/>
            <a:ext cx="8510588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8195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676400"/>
            <a:ext cx="8540750" cy="4422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48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60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EB261608-D4A5-4BA1-86E6-9FE0A074523B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1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5" grpId="0" build="p">
        <p:tmplLst>
          <p:tmpl lvl="1">
            <p:tnLst>
              <p:par>
                <p:cTn presetID="47" presetClass="entr" presetSubtype="0" fill="hold" nodeType="click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819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81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81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2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819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81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81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3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819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81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81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4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819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81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81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  <p:tmpl lvl="5">
            <p:tnLst>
              <p:par>
                <p:cTn presetID="47" presetClass="entr" presetSubtype="0" fill="hold" nodeType="withEffect">
                  <p:stCondLst>
                    <p:cond delay="0"/>
                  </p:stCondLst>
                  <p:iterate type="lt">
                    <p:tmPct val="10000"/>
                  </p:iterate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19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/>
                        <p:tgtEl>
                          <p:spTgt spid="8195"/>
                        </p:tgtEl>
                      </p:cBhvr>
                    </p:animEffect>
                    <p:anim calcmode="lin" valueType="num">
                      <p:cBhvr>
                        <p:cTn dur="1000" fill="hold"/>
                        <p:tgtEl>
                          <p:spTgt spid="819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1000" fill="hold"/>
                        <p:tgtEl>
                          <p:spTgt spid="819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-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6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403350" y="3860800"/>
            <a:ext cx="6400800" cy="1752600"/>
          </a:xfrm>
        </p:spPr>
        <p:txBody>
          <a:bodyPr/>
          <a:lstStyle/>
          <a:p>
            <a:r>
              <a:rPr lang="ru-RU"/>
              <a:t>Выполнила: учитель технологии </a:t>
            </a:r>
          </a:p>
          <a:p>
            <a:r>
              <a:rPr lang="ru-RU"/>
              <a:t>Глушкова Нина Григорьевна</a:t>
            </a:r>
          </a:p>
        </p:txBody>
      </p:sp>
      <p:sp>
        <p:nvSpPr>
          <p:cNvPr id="2057" name="WordArt 9"/>
          <p:cNvSpPr>
            <a:spLocks noChangeArrowheads="1" noChangeShapeType="1" noTextEdit="1"/>
          </p:cNvSpPr>
          <p:nvPr/>
        </p:nvSpPr>
        <p:spPr bwMode="auto">
          <a:xfrm>
            <a:off x="1908175" y="981075"/>
            <a:ext cx="5553075" cy="657225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ru-RU" sz="3600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Impact"/>
              </a:rPr>
              <a:t>Вязание сувенирной куклы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260350"/>
            <a:ext cx="8540750" cy="5838825"/>
          </a:xfrm>
        </p:spPr>
        <p:txBody>
          <a:bodyPr/>
          <a:lstStyle/>
          <a:p>
            <a:r>
              <a:rPr lang="ru-RU"/>
              <a:t>1-й ряд: связать 18 столбиков без накида, вводя крючок в середину кольца.</a:t>
            </a:r>
          </a:p>
          <a:p>
            <a:pPr>
              <a:buFont typeface="Wingdings" pitchFamily="2" charset="2"/>
              <a:buNone/>
            </a:pPr>
            <a:endParaRPr lang="ru-RU"/>
          </a:p>
        </p:txBody>
      </p:sp>
      <p:pic>
        <p:nvPicPr>
          <p:cNvPr id="21508" name="Picture 4" descr="DSC0709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975" y="2276475"/>
            <a:ext cx="3851275" cy="2889250"/>
          </a:xfrm>
          <a:prstGeom prst="rect">
            <a:avLst/>
          </a:prstGeom>
          <a:noFill/>
        </p:spPr>
      </p:pic>
      <p:pic>
        <p:nvPicPr>
          <p:cNvPr id="21509" name="Picture 5" descr="01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1F8FF"/>
              </a:clrFrom>
              <a:clrTo>
                <a:srgbClr val="F1F8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975" y="2276475"/>
            <a:ext cx="3887788" cy="2952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468313" y="188913"/>
            <a:ext cx="8540750" cy="6192837"/>
          </a:xfrm>
        </p:spPr>
        <p:txBody>
          <a:bodyPr/>
          <a:lstStyle/>
          <a:p>
            <a:r>
              <a:rPr lang="ru-RU" sz="2800"/>
              <a:t>2-й ряд и все последующие: продолжать вязать по кругу, равномерно распределяя прибавку петель, примерно 7-8 кругов, пока не получится платье в форме конуса</a:t>
            </a:r>
          </a:p>
          <a:p>
            <a:r>
              <a:rPr lang="ru-RU" sz="2800"/>
              <a:t>9-й:  ряд связать столбики с одним  наки дом между ними 2 воздушных.</a:t>
            </a:r>
          </a:p>
          <a:p>
            <a:r>
              <a:rPr lang="ru-RU" sz="2800"/>
              <a:t>10-й ряд: 2 столбика с одним накидом между ними 3 воздушных петли.</a:t>
            </a:r>
          </a:p>
          <a:p>
            <a:r>
              <a:rPr lang="ru-RU" sz="2800"/>
              <a:t>11-й ряд: над воздушными петлями связать, (столбик без накида, столбик с одним накидом, столбик  с двумя накидами, столбик с одним накидом, столбик без накида).</a:t>
            </a:r>
          </a:p>
          <a:p>
            <a:r>
              <a:rPr lang="ru-RU" sz="2800"/>
              <a:t>Длина платья по желанию.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DSC070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213" y="908050"/>
            <a:ext cx="3833812" cy="5111750"/>
          </a:xfrm>
          <a:prstGeom prst="rect">
            <a:avLst/>
          </a:prstGeom>
          <a:noFill/>
        </p:spPr>
      </p:pic>
      <p:pic>
        <p:nvPicPr>
          <p:cNvPr id="23557" name="Picture 5" descr="01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1F8FF"/>
              </a:clrFrom>
              <a:clrTo>
                <a:srgbClr val="F1F8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3213" y="908050"/>
            <a:ext cx="3889375" cy="511333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Голова.</a:t>
            </a:r>
          </a:p>
        </p:txBody>
      </p:sp>
      <p:sp>
        <p:nvSpPr>
          <p:cNvPr id="24579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Вырезать квадрат, найти середину сделать голову.</a:t>
            </a:r>
          </a:p>
          <a:p>
            <a:pPr>
              <a:buFont typeface="Wingdings" pitchFamily="2" charset="2"/>
              <a:buNone/>
            </a:pPr>
            <a:endParaRPr lang="ru-RU"/>
          </a:p>
        </p:txBody>
      </p:sp>
      <p:pic>
        <p:nvPicPr>
          <p:cNvPr id="24580" name="Picture 4" descr="DSC0709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4438" y="3213100"/>
            <a:ext cx="3887787" cy="2916238"/>
          </a:xfrm>
          <a:prstGeom prst="rect">
            <a:avLst/>
          </a:prstGeom>
          <a:noFill/>
        </p:spPr>
      </p:pic>
      <p:pic>
        <p:nvPicPr>
          <p:cNvPr id="24581" name="Picture 5" descr="01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1F8FF"/>
              </a:clrFrom>
              <a:clrTo>
                <a:srgbClr val="F1F8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84438" y="3213100"/>
            <a:ext cx="3887787" cy="28797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Пришить волосы.</a:t>
            </a:r>
          </a:p>
        </p:txBody>
      </p:sp>
      <p:pic>
        <p:nvPicPr>
          <p:cNvPr id="25604" name="Picture 4" descr="DSC0709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713" y="2133600"/>
            <a:ext cx="4968875" cy="3727450"/>
          </a:xfrm>
          <a:prstGeom prst="rect">
            <a:avLst/>
          </a:prstGeom>
          <a:noFill/>
        </p:spPr>
      </p:pic>
      <p:pic>
        <p:nvPicPr>
          <p:cNvPr id="25605" name="Picture 5" descr="01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1F8FF"/>
              </a:clrFrom>
              <a:clrTo>
                <a:srgbClr val="F1F8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63713" y="2133600"/>
            <a:ext cx="4968875" cy="37433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Сборка куклы.</a:t>
            </a:r>
          </a:p>
        </p:txBody>
      </p:sp>
      <p:sp>
        <p:nvSpPr>
          <p:cNvPr id="26627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Вставить голову в горловину платья.</a:t>
            </a:r>
          </a:p>
          <a:p>
            <a:r>
              <a:rPr lang="ru-RU"/>
              <a:t>Пришить ноги внутри платья, к  нижним концам головы.</a:t>
            </a:r>
          </a:p>
          <a:p>
            <a:r>
              <a:rPr lang="ru-RU"/>
              <a:t>Пришить руки к платью с лицевой стороны.</a:t>
            </a:r>
          </a:p>
          <a:p>
            <a:r>
              <a:rPr lang="ru-RU"/>
              <a:t>Кукла готова.</a:t>
            </a:r>
          </a:p>
          <a:p>
            <a:r>
              <a:rPr lang="ru-RU"/>
              <a:t>Можно оформить лицо.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DSC0709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913" y="981075"/>
            <a:ext cx="6769100" cy="5076825"/>
          </a:xfrm>
          <a:prstGeom prst="rect">
            <a:avLst/>
          </a:prstGeom>
          <a:noFill/>
        </p:spPr>
      </p:pic>
      <p:pic>
        <p:nvPicPr>
          <p:cNvPr id="27653" name="Picture 5" descr="01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1F8FF"/>
              </a:clrFrom>
              <a:clrTo>
                <a:srgbClr val="F1F8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331913" y="981075"/>
            <a:ext cx="6769100" cy="51117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4" name="Picture 4" descr="book38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43213" y="2019300"/>
            <a:ext cx="3168650" cy="2582863"/>
          </a:xfrm>
          <a:prstGeom prst="rect">
            <a:avLst/>
          </a:prstGeom>
          <a:noFill/>
        </p:spPr>
      </p:pic>
      <p:pic>
        <p:nvPicPr>
          <p:cNvPr id="30725" name="Picture 5" descr="01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1F8FF"/>
              </a:clrFrom>
              <a:clrTo>
                <a:srgbClr val="F1F8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39975" y="404813"/>
            <a:ext cx="4217988" cy="59261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Ноги.</a:t>
            </a:r>
          </a:p>
        </p:txBody>
      </p:sp>
      <p:sp>
        <p:nvSpPr>
          <p:cNvPr id="3075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Для  вязания ног необходима пряжа двух цветов.</a:t>
            </a:r>
          </a:p>
          <a:p>
            <a:r>
              <a:rPr lang="ru-RU"/>
              <a:t>Набрать цепочку из 30 воздушных петель.</a:t>
            </a:r>
          </a:p>
          <a:p>
            <a:pPr>
              <a:buFont typeface="Wingdings" pitchFamily="2" charset="2"/>
              <a:buNone/>
            </a:pPr>
            <a:endParaRPr lang="ru-RU"/>
          </a:p>
        </p:txBody>
      </p:sp>
      <p:pic>
        <p:nvPicPr>
          <p:cNvPr id="3076" name="Picture 4" descr="DSC0707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4438" y="3860800"/>
            <a:ext cx="3563937" cy="2673350"/>
          </a:xfrm>
          <a:prstGeom prst="rect">
            <a:avLst/>
          </a:prstGeom>
          <a:noFill/>
        </p:spPr>
      </p:pic>
      <p:pic>
        <p:nvPicPr>
          <p:cNvPr id="3090" name="Picture 18" descr="01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1F8FF"/>
              </a:clrFrom>
              <a:clrTo>
                <a:srgbClr val="F1F8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84438" y="3789363"/>
            <a:ext cx="3600450" cy="273526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188913"/>
            <a:ext cx="8540750" cy="5910262"/>
          </a:xfrm>
        </p:spPr>
        <p:txBody>
          <a:bodyPr/>
          <a:lstStyle/>
          <a:p>
            <a:r>
              <a:rPr lang="ru-RU"/>
              <a:t>1-й ряд: связать  воздушную петлю поворота, она будет первым столбиком в новом ряду.</a:t>
            </a:r>
          </a:p>
          <a:p>
            <a:r>
              <a:rPr lang="ru-RU"/>
              <a:t>Затем вязать столбики с одним накидом, при этом в каждую петлю крючок вводить по три раза.</a:t>
            </a:r>
            <a:endParaRPr lang="en-US"/>
          </a:p>
          <a:p>
            <a:pPr>
              <a:buFont typeface="Wingdings" pitchFamily="2" charset="2"/>
              <a:buNone/>
            </a:pPr>
            <a:endParaRPr lang="ru-RU"/>
          </a:p>
        </p:txBody>
      </p:sp>
      <p:pic>
        <p:nvPicPr>
          <p:cNvPr id="12292" name="Picture 4" descr="DSC0707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8038" y="3141663"/>
            <a:ext cx="3455987" cy="2590800"/>
          </a:xfrm>
          <a:prstGeom prst="rect">
            <a:avLst/>
          </a:prstGeom>
          <a:noFill/>
        </p:spPr>
      </p:pic>
      <p:pic>
        <p:nvPicPr>
          <p:cNvPr id="12293" name="Picture 5" descr="01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1F8FF"/>
              </a:clrFrom>
              <a:clrTo>
                <a:srgbClr val="F1F8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48038" y="3141663"/>
            <a:ext cx="3455987" cy="25923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404813"/>
            <a:ext cx="8540750" cy="5694362"/>
          </a:xfrm>
        </p:spPr>
        <p:txBody>
          <a:bodyPr/>
          <a:lstStyle/>
          <a:p>
            <a:r>
              <a:rPr lang="ru-RU"/>
              <a:t>К концу первого ряда должно получиться 90 столбиков.</a:t>
            </a:r>
          </a:p>
        </p:txBody>
      </p:sp>
      <p:pic>
        <p:nvPicPr>
          <p:cNvPr id="13316" name="Picture 4" descr="DSC0707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8538" y="1844675"/>
            <a:ext cx="3960812" cy="2970213"/>
          </a:xfrm>
          <a:prstGeom prst="rect">
            <a:avLst/>
          </a:prstGeom>
          <a:noFill/>
        </p:spPr>
      </p:pic>
      <p:pic>
        <p:nvPicPr>
          <p:cNvPr id="13317" name="Picture 5" descr="01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1F8FF"/>
              </a:clrFrom>
              <a:clrTo>
                <a:srgbClr val="F1F8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195513" y="1827213"/>
            <a:ext cx="4032250" cy="29908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333375"/>
            <a:ext cx="8540750" cy="5765800"/>
          </a:xfrm>
        </p:spPr>
        <p:txBody>
          <a:bodyPr/>
          <a:lstStyle/>
          <a:p>
            <a:r>
              <a:rPr lang="en-US"/>
              <a:t>2-</a:t>
            </a:r>
            <a:r>
              <a:rPr lang="ru-RU"/>
              <a:t>й ряд: отрезать нить, соединить с контрастной нитью и провязать столбики без накида до конца ряда.</a:t>
            </a:r>
          </a:p>
        </p:txBody>
      </p:sp>
      <p:pic>
        <p:nvPicPr>
          <p:cNvPr id="14340" name="Picture 4" descr="DSC0707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050" y="2636838"/>
            <a:ext cx="4248150" cy="3186112"/>
          </a:xfrm>
          <a:prstGeom prst="rect">
            <a:avLst/>
          </a:prstGeom>
          <a:noFill/>
        </p:spPr>
      </p:pic>
      <p:pic>
        <p:nvPicPr>
          <p:cNvPr id="14341" name="Picture 5" descr="01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1F8FF"/>
              </a:clrFrom>
              <a:clrTo>
                <a:srgbClr val="F1F8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050" y="2636838"/>
            <a:ext cx="4249738" cy="3176587"/>
          </a:xfrm>
          <a:prstGeom prst="rect">
            <a:avLst/>
          </a:prstGeom>
          <a:noFill/>
        </p:spPr>
      </p:pic>
      <p:pic>
        <p:nvPicPr>
          <p:cNvPr id="14342" name="Picture 6" descr="01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1F8FF"/>
              </a:clrFrom>
              <a:clrTo>
                <a:srgbClr val="F1F8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051050" y="2636838"/>
            <a:ext cx="4249738" cy="31765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333375"/>
            <a:ext cx="8540750" cy="5765800"/>
          </a:xfrm>
        </p:spPr>
        <p:txBody>
          <a:bodyPr/>
          <a:lstStyle/>
          <a:p>
            <a:r>
              <a:rPr lang="ru-RU"/>
              <a:t>Провязать ряд, нить отрезать и завязать узелок.</a:t>
            </a:r>
          </a:p>
          <a:p>
            <a:r>
              <a:rPr lang="ru-RU"/>
              <a:t>Получится связанная спираль.</a:t>
            </a:r>
            <a:endParaRPr lang="en-US"/>
          </a:p>
          <a:p>
            <a:pPr>
              <a:buFont typeface="Wingdings" pitchFamily="2" charset="2"/>
              <a:buNone/>
            </a:pPr>
            <a:endParaRPr lang="ru-RU"/>
          </a:p>
        </p:txBody>
      </p:sp>
      <p:pic>
        <p:nvPicPr>
          <p:cNvPr id="15364" name="Picture 4" descr="DSC0707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2420938"/>
            <a:ext cx="3455987" cy="2592387"/>
          </a:xfrm>
          <a:prstGeom prst="rect">
            <a:avLst/>
          </a:prstGeom>
          <a:noFill/>
        </p:spPr>
      </p:pic>
      <p:pic>
        <p:nvPicPr>
          <p:cNvPr id="15365" name="Picture 5" descr="01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1F8FF"/>
              </a:clrFrom>
              <a:clrTo>
                <a:srgbClr val="F1F8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79613" y="2420938"/>
            <a:ext cx="3455987" cy="25923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765175"/>
            <a:ext cx="8540750" cy="5334000"/>
          </a:xfrm>
        </p:spPr>
        <p:txBody>
          <a:bodyPr/>
          <a:lstStyle/>
          <a:p>
            <a:r>
              <a:rPr lang="ru-RU"/>
              <a:t>Аналогично связать вторую ногу.</a:t>
            </a:r>
            <a:endParaRPr lang="en-US"/>
          </a:p>
          <a:p>
            <a:pPr>
              <a:buFont typeface="Wingdings" pitchFamily="2" charset="2"/>
              <a:buNone/>
            </a:pPr>
            <a:endParaRPr lang="ru-RU"/>
          </a:p>
          <a:p>
            <a:pPr>
              <a:buFont typeface="Wingdings" pitchFamily="2" charset="2"/>
              <a:buNone/>
            </a:pPr>
            <a:endParaRPr lang="ru-RU"/>
          </a:p>
        </p:txBody>
      </p:sp>
      <p:pic>
        <p:nvPicPr>
          <p:cNvPr id="17412" name="Picture 4" descr="DSC0707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420938"/>
            <a:ext cx="3995738" cy="2997200"/>
          </a:xfrm>
          <a:prstGeom prst="rect">
            <a:avLst/>
          </a:prstGeom>
          <a:noFill/>
        </p:spPr>
      </p:pic>
      <p:pic>
        <p:nvPicPr>
          <p:cNvPr id="17413" name="Picture 5" descr="DSC0707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150" y="2420938"/>
            <a:ext cx="3995738" cy="2997200"/>
          </a:xfrm>
          <a:prstGeom prst="rect">
            <a:avLst/>
          </a:prstGeom>
          <a:noFill/>
        </p:spPr>
      </p:pic>
      <p:pic>
        <p:nvPicPr>
          <p:cNvPr id="17414" name="Picture 6" descr="01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1F8FF"/>
              </a:clrFrom>
              <a:clrTo>
                <a:srgbClr val="F1F8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835150" y="2420938"/>
            <a:ext cx="4032250" cy="302418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Руки.</a:t>
            </a:r>
          </a:p>
        </p:txBody>
      </p:sp>
      <p:sp>
        <p:nvSpPr>
          <p:cNvPr id="18435" name="Rectangle 3"/>
          <p:cNvSpPr>
            <a:spLocks noGrp="1" noRot="1" noChangeArrowheads="1"/>
          </p:cNvSpPr>
          <p:nvPr>
            <p:ph type="body" idx="1"/>
          </p:nvPr>
        </p:nvSpPr>
        <p:spPr>
          <a:xfrm>
            <a:off x="301625" y="1341438"/>
            <a:ext cx="8540750" cy="4757737"/>
          </a:xfrm>
        </p:spPr>
        <p:txBody>
          <a:bodyPr/>
          <a:lstStyle/>
          <a:p>
            <a:r>
              <a:rPr lang="ru-RU"/>
              <a:t>Набрать цепочку из 25 воздушных петель.</a:t>
            </a:r>
          </a:p>
          <a:p>
            <a:r>
              <a:rPr lang="ru-RU"/>
              <a:t>Вязать в такой же последовательности, как ноги.</a:t>
            </a:r>
          </a:p>
          <a:p>
            <a:pPr>
              <a:buFont typeface="Wingdings" pitchFamily="2" charset="2"/>
              <a:buNone/>
            </a:pPr>
            <a:endParaRPr lang="ru-RU"/>
          </a:p>
          <a:p>
            <a:pPr>
              <a:buFont typeface="Wingdings" pitchFamily="2" charset="2"/>
              <a:buNone/>
            </a:pPr>
            <a:endParaRPr lang="ru-RU"/>
          </a:p>
        </p:txBody>
      </p:sp>
      <p:pic>
        <p:nvPicPr>
          <p:cNvPr id="18436" name="Picture 4" descr="DSC0707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175" y="3563938"/>
            <a:ext cx="3959225" cy="2968625"/>
          </a:xfrm>
          <a:prstGeom prst="rect">
            <a:avLst/>
          </a:prstGeom>
          <a:noFill/>
        </p:spPr>
      </p:pic>
      <p:pic>
        <p:nvPicPr>
          <p:cNvPr id="18437" name="Picture 5" descr="01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1F8FF"/>
              </a:clrFrom>
              <a:clrTo>
                <a:srgbClr val="F1F8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08175" y="3500438"/>
            <a:ext cx="3959225" cy="304482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Платье.</a:t>
            </a:r>
          </a:p>
        </p:txBody>
      </p:sp>
      <p:sp>
        <p:nvSpPr>
          <p:cNvPr id="20483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Вязание по кругу.</a:t>
            </a:r>
          </a:p>
          <a:p>
            <a:r>
              <a:rPr lang="ru-RU"/>
              <a:t>Связать цепочку из 12 воздушных петель, закрыть соединительным столбиком.</a:t>
            </a:r>
          </a:p>
          <a:p>
            <a:pPr>
              <a:buFont typeface="Wingdings" pitchFamily="2" charset="2"/>
              <a:buNone/>
            </a:pPr>
            <a:endParaRPr lang="ru-RU"/>
          </a:p>
        </p:txBody>
      </p:sp>
      <p:pic>
        <p:nvPicPr>
          <p:cNvPr id="20484" name="Picture 4" descr="DSC0709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413" y="3644900"/>
            <a:ext cx="3095625" cy="2322513"/>
          </a:xfrm>
          <a:prstGeom prst="rect">
            <a:avLst/>
          </a:prstGeom>
          <a:noFill/>
        </p:spPr>
      </p:pic>
      <p:pic>
        <p:nvPicPr>
          <p:cNvPr id="20485" name="Picture 5" descr="017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1F8FF"/>
              </a:clrFrom>
              <a:clrTo>
                <a:srgbClr val="F1F8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11413" y="3644900"/>
            <a:ext cx="3097212" cy="230505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Облака">
  <a:themeElements>
    <a:clrScheme name="Облака 1">
      <a:dk1>
        <a:srgbClr val="4D4D4D"/>
      </a:dk1>
      <a:lt1>
        <a:srgbClr val="FFFFFF"/>
      </a:lt1>
      <a:dk2>
        <a:srgbClr val="0000A4"/>
      </a:dk2>
      <a:lt2>
        <a:srgbClr val="B7E7FF"/>
      </a:lt2>
      <a:accent1>
        <a:srgbClr val="0099CC"/>
      </a:accent1>
      <a:accent2>
        <a:srgbClr val="00CC99"/>
      </a:accent2>
      <a:accent3>
        <a:srgbClr val="AAAACF"/>
      </a:accent3>
      <a:accent4>
        <a:srgbClr val="DADADA"/>
      </a:accent4>
      <a:accent5>
        <a:srgbClr val="AACAE2"/>
      </a:accent5>
      <a:accent6>
        <a:srgbClr val="00B98A"/>
      </a:accent6>
      <a:hlink>
        <a:srgbClr val="FFCC00"/>
      </a:hlink>
      <a:folHlink>
        <a:srgbClr val="EE941C"/>
      </a:folHlink>
    </a:clrScheme>
    <a:fontScheme name="Облака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блака 1">
        <a:dk1>
          <a:srgbClr val="4D4D4D"/>
        </a:dk1>
        <a:lt1>
          <a:srgbClr val="FFFFFF"/>
        </a:lt1>
        <a:dk2>
          <a:srgbClr val="0000A4"/>
        </a:dk2>
        <a:lt2>
          <a:srgbClr val="B7E7FF"/>
        </a:lt2>
        <a:accent1>
          <a:srgbClr val="0099CC"/>
        </a:accent1>
        <a:accent2>
          <a:srgbClr val="00CC99"/>
        </a:accent2>
        <a:accent3>
          <a:srgbClr val="AAAACF"/>
        </a:accent3>
        <a:accent4>
          <a:srgbClr val="DADADA"/>
        </a:accent4>
        <a:accent5>
          <a:srgbClr val="AACAE2"/>
        </a:accent5>
        <a:accent6>
          <a:srgbClr val="00B98A"/>
        </a:accent6>
        <a:hlink>
          <a:srgbClr val="FFCC00"/>
        </a:hlink>
        <a:folHlink>
          <a:srgbClr val="EE941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2">
        <a:dk1>
          <a:srgbClr val="000066"/>
        </a:dk1>
        <a:lt1>
          <a:srgbClr val="FFFFFF"/>
        </a:lt1>
        <a:dk2>
          <a:srgbClr val="00A2DC"/>
        </a:dk2>
        <a:lt2>
          <a:srgbClr val="FFFFFF"/>
        </a:lt2>
        <a:accent1>
          <a:srgbClr val="0079A4"/>
        </a:accent1>
        <a:accent2>
          <a:srgbClr val="33CCCC"/>
        </a:accent2>
        <a:accent3>
          <a:srgbClr val="AACEEB"/>
        </a:accent3>
        <a:accent4>
          <a:srgbClr val="DADADA"/>
        </a:accent4>
        <a:accent5>
          <a:srgbClr val="AABECF"/>
        </a:accent5>
        <a:accent6>
          <a:srgbClr val="2DB9B9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3">
        <a:dk1>
          <a:srgbClr val="010199"/>
        </a:dk1>
        <a:lt1>
          <a:srgbClr val="FFFFFF"/>
        </a:lt1>
        <a:dk2>
          <a:srgbClr val="000092"/>
        </a:dk2>
        <a:lt2>
          <a:srgbClr val="CCFFFF"/>
        </a:lt2>
        <a:accent1>
          <a:srgbClr val="66CCFF"/>
        </a:accent1>
        <a:accent2>
          <a:srgbClr val="2EBDBA"/>
        </a:accent2>
        <a:accent3>
          <a:srgbClr val="AAAAC7"/>
        </a:accent3>
        <a:accent4>
          <a:srgbClr val="DADADA"/>
        </a:accent4>
        <a:accent5>
          <a:srgbClr val="B8E2FF"/>
        </a:accent5>
        <a:accent6>
          <a:srgbClr val="29ABA8"/>
        </a:accent6>
        <a:hlink>
          <a:srgbClr val="66FF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4">
        <a:dk1>
          <a:srgbClr val="000000"/>
        </a:dk1>
        <a:lt1>
          <a:srgbClr val="FFFFFF"/>
        </a:lt1>
        <a:dk2>
          <a:srgbClr val="006A67"/>
        </a:dk2>
        <a:lt2>
          <a:srgbClr val="FFFFCC"/>
        </a:lt2>
        <a:accent1>
          <a:srgbClr val="33CCCC"/>
        </a:accent1>
        <a:accent2>
          <a:srgbClr val="6D6FC7"/>
        </a:accent2>
        <a:accent3>
          <a:srgbClr val="AAB9B8"/>
        </a:accent3>
        <a:accent4>
          <a:srgbClr val="DADADA"/>
        </a:accent4>
        <a:accent5>
          <a:srgbClr val="ADE2E2"/>
        </a:accent5>
        <a:accent6>
          <a:srgbClr val="6264B4"/>
        </a:accent6>
        <a:hlink>
          <a:srgbClr val="00FFFF"/>
        </a:hlink>
        <a:folHlink>
          <a:srgbClr val="00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5">
        <a:dk1>
          <a:srgbClr val="4D4D4D"/>
        </a:dk1>
        <a:lt1>
          <a:srgbClr val="FFFFFF"/>
        </a:lt1>
        <a:dk2>
          <a:srgbClr val="650BB7"/>
        </a:dk2>
        <a:lt2>
          <a:srgbClr val="FFFFFF"/>
        </a:lt2>
        <a:accent1>
          <a:srgbClr val="FF66FF"/>
        </a:accent1>
        <a:accent2>
          <a:srgbClr val="666699"/>
        </a:accent2>
        <a:accent3>
          <a:srgbClr val="B8AAD8"/>
        </a:accent3>
        <a:accent4>
          <a:srgbClr val="DADADA"/>
        </a:accent4>
        <a:accent5>
          <a:srgbClr val="FFB8FF"/>
        </a:accent5>
        <a:accent6>
          <a:srgbClr val="5C5C8A"/>
        </a:accent6>
        <a:hlink>
          <a:srgbClr val="E9E9FF"/>
        </a:hlink>
        <a:folHlink>
          <a:srgbClr val="CCE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6">
        <a:dk1>
          <a:srgbClr val="FFFFFF"/>
        </a:dk1>
        <a:lt1>
          <a:srgbClr val="FFFFFF"/>
        </a:lt1>
        <a:dk2>
          <a:srgbClr val="005000"/>
        </a:dk2>
        <a:lt2>
          <a:srgbClr val="DCEAAE"/>
        </a:lt2>
        <a:accent1>
          <a:srgbClr val="99CC00"/>
        </a:accent1>
        <a:accent2>
          <a:srgbClr val="6F801A"/>
        </a:accent2>
        <a:accent3>
          <a:srgbClr val="AAB3AA"/>
        </a:accent3>
        <a:accent4>
          <a:srgbClr val="DADADA"/>
        </a:accent4>
        <a:accent5>
          <a:srgbClr val="CAE2AA"/>
        </a:accent5>
        <a:accent6>
          <a:srgbClr val="647316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7">
        <a:dk1>
          <a:srgbClr val="4F4F77"/>
        </a:dk1>
        <a:lt1>
          <a:srgbClr val="FFFFFF"/>
        </a:lt1>
        <a:dk2>
          <a:srgbClr val="7979A5"/>
        </a:dk2>
        <a:lt2>
          <a:srgbClr val="F3F3FF"/>
        </a:lt2>
        <a:accent1>
          <a:srgbClr val="5D5D8B"/>
        </a:accent1>
        <a:accent2>
          <a:srgbClr val="66CCFF"/>
        </a:accent2>
        <a:accent3>
          <a:srgbClr val="BEBECF"/>
        </a:accent3>
        <a:accent4>
          <a:srgbClr val="DADADA"/>
        </a:accent4>
        <a:accent5>
          <a:srgbClr val="B6B6C4"/>
        </a:accent5>
        <a:accent6>
          <a:srgbClr val="5CB9E7"/>
        </a:accent6>
        <a:hlink>
          <a:srgbClr val="CCECFF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блака 8">
        <a:dk1>
          <a:srgbClr val="000000"/>
        </a:dk1>
        <a:lt1>
          <a:srgbClr val="B9B9B9"/>
        </a:lt1>
        <a:dk2>
          <a:srgbClr val="8A8472"/>
        </a:dk2>
        <a:lt2>
          <a:srgbClr val="4D4D4D"/>
        </a:lt2>
        <a:accent1>
          <a:srgbClr val="EDEEE2"/>
        </a:accent1>
        <a:accent2>
          <a:srgbClr val="7FAA7E"/>
        </a:accent2>
        <a:accent3>
          <a:srgbClr val="D9D9D9"/>
        </a:accent3>
        <a:accent4>
          <a:srgbClr val="000000"/>
        </a:accent4>
        <a:accent5>
          <a:srgbClr val="F4F5EE"/>
        </a:accent5>
        <a:accent6>
          <a:srgbClr val="729A72"/>
        </a:accent6>
        <a:hlink>
          <a:srgbClr val="008000"/>
        </a:hlink>
        <a:folHlink>
          <a:srgbClr val="9894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блака 9">
        <a:dk1>
          <a:srgbClr val="000000"/>
        </a:dk1>
        <a:lt1>
          <a:srgbClr val="FEA24E"/>
        </a:lt1>
        <a:dk2>
          <a:srgbClr val="CC6600"/>
        </a:dk2>
        <a:lt2>
          <a:srgbClr val="808080"/>
        </a:lt2>
        <a:accent1>
          <a:srgbClr val="FBEECD"/>
        </a:accent1>
        <a:accent2>
          <a:srgbClr val="ECD044"/>
        </a:accent2>
        <a:accent3>
          <a:srgbClr val="FECEB2"/>
        </a:accent3>
        <a:accent4>
          <a:srgbClr val="000000"/>
        </a:accent4>
        <a:accent5>
          <a:srgbClr val="FDF5E3"/>
        </a:accent5>
        <a:accent6>
          <a:srgbClr val="D6BC3D"/>
        </a:accent6>
        <a:hlink>
          <a:srgbClr val="E42B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Clouds</Template>
  <TotalTime>240</TotalTime>
  <Words>297</Words>
  <Application>Microsoft Office PowerPoint</Application>
  <PresentationFormat>Экран (4:3)</PresentationFormat>
  <Paragraphs>34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0" baseType="lpstr">
      <vt:lpstr>Arial</vt:lpstr>
      <vt:lpstr>Wingdings</vt:lpstr>
      <vt:lpstr>Облака</vt:lpstr>
      <vt:lpstr>Слайд 1</vt:lpstr>
      <vt:lpstr>Ноги.</vt:lpstr>
      <vt:lpstr>Слайд 3</vt:lpstr>
      <vt:lpstr>Слайд 4</vt:lpstr>
      <vt:lpstr>Слайд 5</vt:lpstr>
      <vt:lpstr>Слайд 6</vt:lpstr>
      <vt:lpstr>Слайд 7</vt:lpstr>
      <vt:lpstr>Руки.</vt:lpstr>
      <vt:lpstr>Платье.</vt:lpstr>
      <vt:lpstr>Слайд 10</vt:lpstr>
      <vt:lpstr>Слайд 11</vt:lpstr>
      <vt:lpstr>Слайд 12</vt:lpstr>
      <vt:lpstr>Голова.</vt:lpstr>
      <vt:lpstr>Пришить волосы.</vt:lpstr>
      <vt:lpstr>Сборка куклы.</vt:lpstr>
      <vt:lpstr>Слайд 16</vt:lpstr>
      <vt:lpstr>Слайд 17</vt:lpstr>
    </vt:vector>
  </TitlesOfParts>
  <Company>MoBIL GROUP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Вязание сувенирной куклы</dc:title>
  <dc:creator>User</dc:creator>
  <cp:lastModifiedBy>УЧЕНИК 6</cp:lastModifiedBy>
  <cp:revision>19</cp:revision>
  <dcterms:created xsi:type="dcterms:W3CDTF">2011-03-27T14:39:39Z</dcterms:created>
  <dcterms:modified xsi:type="dcterms:W3CDTF">2011-11-23T08:14:59Z</dcterms:modified>
</cp:coreProperties>
</file>