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6" r:id="rId3"/>
    <p:sldId id="257" r:id="rId4"/>
    <p:sldId id="261" r:id="rId5"/>
    <p:sldId id="259" r:id="rId6"/>
    <p:sldId id="265" r:id="rId7"/>
    <p:sldId id="260" r:id="rId8"/>
    <p:sldId id="258" r:id="rId9"/>
    <p:sldId id="264" r:id="rId10"/>
    <p:sldId id="263" r:id="rId11"/>
    <p:sldId id="262" r:id="rId12"/>
    <p:sldId id="269" r:id="rId13"/>
    <p:sldId id="268" r:id="rId14"/>
    <p:sldId id="267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3AD0-7324-4185-9DF5-DC393A497E4A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0D3E9-4B99-4414-B82E-5A960C4FFC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785794"/>
            <a:ext cx="7500991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Передача информации</a:t>
            </a:r>
          </a:p>
          <a:p>
            <a:pPr algn="ctr"/>
            <a:r>
              <a:rPr lang="ru-RU" sz="96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96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</a:p>
          <a:p>
            <a:pPr algn="ctr"/>
            <a:r>
              <a:rPr lang="ru-RU" sz="24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информатики МБОУ «СОШ п.Искателей» </a:t>
            </a:r>
            <a:r>
              <a:rPr lang="ru-RU" sz="2400" b="1" cap="none" spc="0" dirty="0" err="1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Коровкина</a:t>
            </a:r>
            <a:r>
              <a:rPr lang="ru-RU" sz="24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Л.И.</a:t>
            </a:r>
            <a:endParaRPr lang="ru-RU" sz="2400" b="1" cap="none" spc="0" dirty="0">
              <a:ln w="1905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034" y="500042"/>
            <a:ext cx="8072494" cy="489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2: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Скорость передачи данных через ADSL-соединение равна 512 000 бит/</a:t>
            </a:r>
            <a:r>
              <a:rPr kumimoji="0" lang="ru-RU" sz="4400" b="1" i="1" u="none" strike="noStrike" normalizeH="0" baseline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44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Передача файла через это соединение заняла 1 минуту. Определить размер файла в килобайтах. </a:t>
            </a:r>
            <a:endParaRPr kumimoji="0" lang="ru-RU" sz="4400" b="1" i="0" u="none" strike="noStrike" normalizeH="0" baseline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333185"/>
            <a:ext cx="8072494" cy="6524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3: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Васи есть доступ к Интернет по высокоскоростному одностороннему радиоканалу, обеспечивающему скорость получения им информации 256 Кбит</a:t>
            </a:r>
            <a:r>
              <a:rPr kumimoji="0" lang="ru-RU" sz="2200" b="1" i="1" u="none" strike="noStrike" normalizeH="0" baseline="300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[</a:t>
            </a:r>
            <a:r>
              <a:rPr kumimoji="0" lang="ru-RU" sz="22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секунду. У Пети нет скоростного доступа в Интернет, но есть возможность получать информацию от Васи по низкоскоростному телефонному каналу со средней скоростью 32 Кбит в секунду. Петя договорился с Васей, что тот будет скачивать для него данные объемом 5 Мбайт по высокоскоростному каналу и ретранслировать их Пете по низкоскоростному каналу. Компьютер Васи может начать ретрансляцию данных не раньше, чем им будут получены первые 512 Кбайт этих данных. Каков минимально возможный промежуток времени (в секундах), с момента начала скачивания Васей данных, до полного их получения Петей? В ответе укажите только число, слово «секунд» или букву «с» добавлять не нужно.</a:t>
            </a:r>
            <a:endParaRPr kumimoji="0" lang="ru-RU" sz="2200" b="1" i="0" u="none" strike="noStrike" normalizeH="0" baseline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kumimoji="0" lang="ru-RU" sz="2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500034" y="3357562"/>
            <a:ext cx="8143932" cy="1806573"/>
            <a:chOff x="846138" y="4835525"/>
            <a:chExt cx="5738812" cy="757238"/>
          </a:xfrm>
        </p:grpSpPr>
        <p:sp>
          <p:nvSpPr>
            <p:cNvPr id="24577" name="AutoShape 1"/>
            <p:cNvSpPr>
              <a:spLocks noChangeArrowheads="1"/>
            </p:cNvSpPr>
            <p:nvPr/>
          </p:nvSpPr>
          <p:spPr bwMode="auto">
            <a:xfrm flipH="1">
              <a:off x="2457033" y="5224794"/>
              <a:ext cx="540167" cy="250495"/>
            </a:xfrm>
            <a:custGeom>
              <a:avLst/>
              <a:gdLst>
                <a:gd name="G0" fmla="+- 1891 0 0"/>
                <a:gd name="G1" fmla="+- 21600 0 1891"/>
                <a:gd name="G2" fmla="+- 21600 0 189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891" y="10800"/>
                  </a:moveTo>
                  <a:cubicBezTo>
                    <a:pt x="1891" y="15720"/>
                    <a:pt x="5880" y="19709"/>
                    <a:pt x="10800" y="19709"/>
                  </a:cubicBezTo>
                  <a:cubicBezTo>
                    <a:pt x="15720" y="19709"/>
                    <a:pt x="19709" y="15720"/>
                    <a:pt x="19709" y="10800"/>
                  </a:cubicBezTo>
                  <a:cubicBezTo>
                    <a:pt x="19709" y="5880"/>
                    <a:pt x="15720" y="1891"/>
                    <a:pt x="10800" y="1891"/>
                  </a:cubicBezTo>
                  <a:cubicBezTo>
                    <a:pt x="5880" y="1891"/>
                    <a:pt x="1891" y="5880"/>
                    <a:pt x="1891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round/>
              <a:headEnd/>
              <a:tailEnd/>
            </a:ln>
            <a:effectLst/>
            <a:scene3d>
              <a:camera prst="legacyPerspectiveTopRight">
                <a:rot lat="20999999" lon="17099998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ru-RU"/>
            </a:p>
          </p:txBody>
        </p:sp>
        <p:sp>
          <p:nvSpPr>
            <p:cNvPr id="24578" name="AutoShape 2"/>
            <p:cNvSpPr>
              <a:spLocks noChangeArrowheads="1"/>
            </p:cNvSpPr>
            <p:nvPr/>
          </p:nvSpPr>
          <p:spPr bwMode="auto">
            <a:xfrm>
              <a:off x="1606550" y="5197475"/>
              <a:ext cx="296863" cy="180975"/>
            </a:xfrm>
            <a:prstGeom prst="rightArrow">
              <a:avLst>
                <a:gd name="adj1" fmla="val 50000"/>
                <a:gd name="adj2" fmla="val 41009"/>
              </a:avLst>
            </a:prstGeom>
            <a:solidFill>
              <a:srgbClr val="3333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24579" name="Picture 3" descr="Ферма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64200" y="4973638"/>
              <a:ext cx="920750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0" name="Picture 4" descr="Дом-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133725" y="4864100"/>
              <a:ext cx="1222375" cy="611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5" descr="j020546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46138" y="4835525"/>
              <a:ext cx="760412" cy="757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AutoShape 6"/>
            <p:cNvSpPr>
              <a:spLocks noChangeArrowheads="1"/>
            </p:cNvSpPr>
            <p:nvPr/>
          </p:nvSpPr>
          <p:spPr bwMode="auto">
            <a:xfrm>
              <a:off x="2835275" y="5197475"/>
              <a:ext cx="298450" cy="180975"/>
            </a:xfrm>
            <a:prstGeom prst="rightArrow">
              <a:avLst>
                <a:gd name="adj1" fmla="val 50000"/>
                <a:gd name="adj2" fmla="val 41228"/>
              </a:avLst>
            </a:prstGeom>
            <a:solidFill>
              <a:srgbClr val="3333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583" name="AutoShape 7"/>
            <p:cNvSpPr>
              <a:spLocks noChangeArrowheads="1"/>
            </p:cNvSpPr>
            <p:nvPr/>
          </p:nvSpPr>
          <p:spPr bwMode="auto">
            <a:xfrm flipH="1">
              <a:off x="5225758" y="5197475"/>
              <a:ext cx="352717" cy="236925"/>
            </a:xfrm>
            <a:custGeom>
              <a:avLst/>
              <a:gdLst>
                <a:gd name="G0" fmla="+- 1891 0 0"/>
                <a:gd name="G1" fmla="+- 21600 0 1891"/>
                <a:gd name="G2" fmla="+- 21600 0 189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891" y="10800"/>
                  </a:moveTo>
                  <a:cubicBezTo>
                    <a:pt x="1891" y="15720"/>
                    <a:pt x="5880" y="19709"/>
                    <a:pt x="10800" y="19709"/>
                  </a:cubicBezTo>
                  <a:cubicBezTo>
                    <a:pt x="15720" y="19709"/>
                    <a:pt x="19709" y="15720"/>
                    <a:pt x="19709" y="10800"/>
                  </a:cubicBezTo>
                  <a:cubicBezTo>
                    <a:pt x="19709" y="5880"/>
                    <a:pt x="15720" y="1891"/>
                    <a:pt x="10800" y="1891"/>
                  </a:cubicBezTo>
                  <a:cubicBezTo>
                    <a:pt x="5880" y="1891"/>
                    <a:pt x="1891" y="5880"/>
                    <a:pt x="1891" y="108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round/>
              <a:headEnd/>
              <a:tailEnd/>
            </a:ln>
            <a:effectLst/>
            <a:scene3d>
              <a:camera prst="legacyPerspectiveTopRight">
                <a:rot lat="20999999" lon="17099998" rev="0"/>
              </a:camera>
              <a:lightRig rig="legacyFlat2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ru-RU"/>
            </a:p>
          </p:txBody>
        </p:sp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>
              <a:off x="4375150" y="5226050"/>
              <a:ext cx="347203" cy="178406"/>
            </a:xfrm>
            <a:prstGeom prst="rightArrow">
              <a:avLst>
                <a:gd name="adj1" fmla="val 50000"/>
                <a:gd name="adj2" fmla="val 41193"/>
              </a:avLst>
            </a:prstGeom>
            <a:solidFill>
              <a:srgbClr val="3333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585" name="AutoShape 9"/>
            <p:cNvSpPr>
              <a:spLocks noChangeArrowheads="1"/>
            </p:cNvSpPr>
            <p:nvPr/>
          </p:nvSpPr>
          <p:spPr bwMode="auto">
            <a:xfrm>
              <a:off x="5534025" y="5226050"/>
              <a:ext cx="228600" cy="139700"/>
            </a:xfrm>
            <a:prstGeom prst="rightArrow">
              <a:avLst>
                <a:gd name="adj1" fmla="val 50000"/>
                <a:gd name="adj2" fmla="val 40909"/>
              </a:avLst>
            </a:prstGeom>
            <a:solidFill>
              <a:srgbClr val="33339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357290" y="3000372"/>
            <a:ext cx="271464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256 Кбит/с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5572132" y="3071810"/>
            <a:ext cx="192882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32</a:t>
            </a: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Кбит/с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5601" name="Group 1"/>
          <p:cNvGrpSpPr>
            <a:grpSpLocks noChangeAspect="1"/>
          </p:cNvGrpSpPr>
          <p:nvPr/>
        </p:nvGrpSpPr>
        <p:grpSpPr bwMode="auto">
          <a:xfrm>
            <a:off x="500034" y="500042"/>
            <a:ext cx="8143932" cy="5715040"/>
            <a:chOff x="2992" y="4678"/>
            <a:chExt cx="7869" cy="3509"/>
          </a:xfrm>
        </p:grpSpPr>
        <p:sp>
          <p:nvSpPr>
            <p:cNvPr id="25615" name="AutoShape 15"/>
            <p:cNvSpPr>
              <a:spLocks noChangeAspect="1" noChangeArrowheads="1" noTextEdit="1"/>
            </p:cNvSpPr>
            <p:nvPr/>
          </p:nvSpPr>
          <p:spPr bwMode="auto">
            <a:xfrm>
              <a:off x="2992" y="4678"/>
              <a:ext cx="7869" cy="350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14" name="Freeform 14"/>
            <p:cNvSpPr>
              <a:spLocks/>
            </p:cNvSpPr>
            <p:nvPr/>
          </p:nvSpPr>
          <p:spPr bwMode="auto">
            <a:xfrm>
              <a:off x="3002" y="5007"/>
              <a:ext cx="7109" cy="12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02"/>
                </a:cxn>
                <a:cxn ang="0">
                  <a:pos x="6206" y="1602"/>
                </a:cxn>
              </a:cxnLst>
              <a:rect l="0" t="0" r="r" b="b"/>
              <a:pathLst>
                <a:path w="6206" h="1602">
                  <a:moveTo>
                    <a:pt x="0" y="0"/>
                  </a:moveTo>
                  <a:lnTo>
                    <a:pt x="0" y="1602"/>
                  </a:lnTo>
                  <a:lnTo>
                    <a:pt x="6206" y="160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13" name="Rectangle 13"/>
            <p:cNvSpPr>
              <a:spLocks noChangeArrowheads="1"/>
            </p:cNvSpPr>
            <p:nvPr/>
          </p:nvSpPr>
          <p:spPr bwMode="auto">
            <a:xfrm>
              <a:off x="3013" y="5328"/>
              <a:ext cx="3650" cy="223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12" name="Text Box 12"/>
            <p:cNvSpPr txBox="1">
              <a:spLocks noChangeArrowheads="1"/>
            </p:cNvSpPr>
            <p:nvPr/>
          </p:nvSpPr>
          <p:spPr bwMode="auto">
            <a:xfrm>
              <a:off x="9389" y="6311"/>
              <a:ext cx="1006" cy="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время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>
              <a:off x="4280" y="5784"/>
              <a:ext cx="4483" cy="224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10" name="Line 10"/>
            <p:cNvSpPr>
              <a:spLocks noChangeShapeType="1"/>
            </p:cNvSpPr>
            <p:nvPr/>
          </p:nvSpPr>
          <p:spPr bwMode="auto">
            <a:xfrm>
              <a:off x="3000" y="6295"/>
              <a:ext cx="1" cy="7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09" name="Line 9"/>
            <p:cNvSpPr>
              <a:spLocks noChangeShapeType="1"/>
            </p:cNvSpPr>
            <p:nvPr/>
          </p:nvSpPr>
          <p:spPr bwMode="auto">
            <a:xfrm>
              <a:off x="4277" y="5538"/>
              <a:ext cx="1" cy="12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8760" y="5778"/>
              <a:ext cx="1" cy="12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07" name="Line 7"/>
            <p:cNvSpPr>
              <a:spLocks noChangeShapeType="1"/>
            </p:cNvSpPr>
            <p:nvPr/>
          </p:nvSpPr>
          <p:spPr bwMode="auto">
            <a:xfrm rot="-5400000">
              <a:off x="3638" y="5972"/>
              <a:ext cx="1" cy="124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 type="triangle" w="sm" len="lg"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06" name="Line 6"/>
            <p:cNvSpPr>
              <a:spLocks noChangeShapeType="1"/>
            </p:cNvSpPr>
            <p:nvPr/>
          </p:nvSpPr>
          <p:spPr bwMode="auto">
            <a:xfrm rot="-5400000">
              <a:off x="5877" y="4053"/>
              <a:ext cx="5" cy="57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 type="triangle" w="sm" len="lg"/>
              <a:tailEnd type="triangle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605" name="AutoShape 5"/>
            <p:cNvSpPr>
              <a:spLocks noChangeArrowheads="1"/>
            </p:cNvSpPr>
            <p:nvPr/>
          </p:nvSpPr>
          <p:spPr bwMode="auto">
            <a:xfrm>
              <a:off x="3093" y="7315"/>
              <a:ext cx="2591" cy="609"/>
            </a:xfrm>
            <a:prstGeom prst="wedgeRoundRectCallout">
              <a:avLst>
                <a:gd name="adj1" fmla="val -31806"/>
                <a:gd name="adj2" fmla="val -140384"/>
                <a:gd name="adj3" fmla="val 16667"/>
              </a:avLst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Вася скачивает первые 512 Кбайт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604" name="AutoShape 4"/>
            <p:cNvSpPr>
              <a:spLocks noChangeArrowheads="1"/>
            </p:cNvSpPr>
            <p:nvPr/>
          </p:nvSpPr>
          <p:spPr bwMode="auto">
            <a:xfrm>
              <a:off x="5568" y="4678"/>
              <a:ext cx="3291" cy="482"/>
            </a:xfrm>
            <a:prstGeom prst="wedgeRoundRectCallout">
              <a:avLst>
                <a:gd name="adj1" fmla="val -55773"/>
                <a:gd name="adj2" fmla="val 111125"/>
                <a:gd name="adj3" fmla="val 16667"/>
              </a:avLst>
            </a:prstGeom>
            <a:solidFill>
              <a:srgbClr val="B9EDFF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Вася скачивает весь файл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603" name="AutoShape 3"/>
            <p:cNvSpPr>
              <a:spLocks noChangeArrowheads="1"/>
            </p:cNvSpPr>
            <p:nvPr/>
          </p:nvSpPr>
          <p:spPr bwMode="auto">
            <a:xfrm>
              <a:off x="6988" y="5195"/>
              <a:ext cx="3833" cy="492"/>
            </a:xfrm>
            <a:prstGeom prst="wedgeRoundRectCallout">
              <a:avLst>
                <a:gd name="adj1" fmla="val -54565"/>
                <a:gd name="adj2" fmla="val 111125"/>
                <a:gd name="adj3" fmla="val 16667"/>
              </a:avLst>
            </a:prstGeom>
            <a:solidFill>
              <a:srgbClr val="D0EBB3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Петя получает весь файл от Васи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602" name="AutoShape 2"/>
            <p:cNvSpPr>
              <a:spLocks noChangeArrowheads="1"/>
            </p:cNvSpPr>
            <p:nvPr/>
          </p:nvSpPr>
          <p:spPr bwMode="auto">
            <a:xfrm>
              <a:off x="6216" y="7315"/>
              <a:ext cx="3057" cy="609"/>
            </a:xfrm>
            <a:prstGeom prst="wedgeRoundRectCallout">
              <a:avLst>
                <a:gd name="adj1" fmla="val 1847"/>
                <a:gd name="adj2" fmla="val -150245"/>
                <a:gd name="adj3" fmla="val 16667"/>
              </a:avLst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Полное время передачи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00034" y="357166"/>
            <a:ext cx="8143932" cy="520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4: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Каково время (в минутах) передачи полного объема данных по каналу связи, если известно, что передано 150 Мбайт данных, причем первую половину времени передача шла со скоростью 2 Мбит в секунду, а остальное время – со скоростью 6 Мбит в секунду?</a:t>
            </a:r>
            <a:endParaRPr kumimoji="0" lang="ru-RU" sz="3600" b="1" i="0" u="none" strike="noStrike" normalizeH="0" baseline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857232"/>
            <a:ext cx="7572428" cy="51435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Урок!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500042"/>
            <a:ext cx="7500991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algn="ctr"/>
            <a:r>
              <a:rPr lang="ru-RU" sz="8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п.3.1, задачи на карточке</a:t>
            </a:r>
            <a:endParaRPr lang="ru-RU" sz="8800" b="1" cap="none" spc="0" dirty="0">
              <a:ln w="1905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61" name="AutoShape 17"/>
          <p:cNvSpPr>
            <a:spLocks noChangeArrowheads="1"/>
          </p:cNvSpPr>
          <p:nvPr/>
        </p:nvSpPr>
        <p:spPr bwMode="auto">
          <a:xfrm flipH="1">
            <a:off x="4357686" y="2143116"/>
            <a:ext cx="1428760" cy="857256"/>
          </a:xfrm>
          <a:custGeom>
            <a:avLst/>
            <a:gdLst>
              <a:gd name="G0" fmla="+- 1891 0 0"/>
              <a:gd name="G1" fmla="+- 21600 0 1891"/>
              <a:gd name="G2" fmla="+- 21600 0 1891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91" y="10800"/>
                </a:moveTo>
                <a:cubicBezTo>
                  <a:pt x="1891" y="15720"/>
                  <a:pt x="5880" y="19709"/>
                  <a:pt x="10800" y="19709"/>
                </a:cubicBezTo>
                <a:cubicBezTo>
                  <a:pt x="15720" y="19709"/>
                  <a:pt x="19709" y="15720"/>
                  <a:pt x="19709" y="10800"/>
                </a:cubicBezTo>
                <a:cubicBezTo>
                  <a:pt x="19709" y="5880"/>
                  <a:pt x="15720" y="1891"/>
                  <a:pt x="10800" y="1891"/>
                </a:cubicBezTo>
                <a:cubicBezTo>
                  <a:pt x="5880" y="1891"/>
                  <a:pt x="1891" y="5880"/>
                  <a:pt x="1891" y="10800"/>
                </a:cubicBez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round/>
            <a:headEnd/>
            <a:tailEnd/>
          </a:ln>
          <a:scene3d>
            <a:camera prst="legacyPerspectiveTopRight">
              <a:rot lat="20999999" lon="17099998" rev="0"/>
            </a:camera>
            <a:lightRig rig="legacyFlat2" dir="t"/>
          </a:scene3d>
          <a:sp3d extrusionH="18018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>
            <a:off x="571472" y="2428868"/>
            <a:ext cx="2214578" cy="571504"/>
          </a:xfrm>
          <a:prstGeom prst="rightArrow">
            <a:avLst>
              <a:gd name="adj1" fmla="val 50000"/>
              <a:gd name="adj2" fmla="val 71272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6143636" y="2285992"/>
            <a:ext cx="2214578" cy="642942"/>
          </a:xfrm>
          <a:prstGeom prst="rightArrow">
            <a:avLst>
              <a:gd name="adj1" fmla="val 50000"/>
              <a:gd name="adj2" fmla="val 71272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500034" y="1571612"/>
            <a:ext cx="242889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лимонад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6215074" y="1571612"/>
            <a:ext cx="242889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лимонад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500034" y="3214686"/>
            <a:ext cx="82868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пропускная способность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10 л</a:t>
            </a: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4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642910" y="714356"/>
            <a:ext cx="78581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физический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аналог задачи: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714348" y="3929066"/>
            <a:ext cx="792961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лимонада перекачается по трубе за 1 час?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10 л/мин · 60 мин = 600 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643314"/>
            <a:ext cx="2000264" cy="121444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Отправитель информации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43702" y="3643314"/>
            <a:ext cx="2000264" cy="114300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Получатель информации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2357422" y="2714620"/>
            <a:ext cx="4286280" cy="285752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Канал обмена информацией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714356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Схема передачи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1071546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Единицы измерения пропускной способности канала передачи информации:</a:t>
            </a:r>
          </a:p>
          <a:p>
            <a:pPr algn="just"/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байт/с = 2</a:t>
            </a:r>
            <a:r>
              <a:rPr lang="ru-RU" sz="3600" b="1" baseline="3000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бит/с = 8 бит/с;</a:t>
            </a:r>
          </a:p>
          <a:p>
            <a:pPr algn="just"/>
            <a:r>
              <a:rPr lang="ru-RU" sz="36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Кбит/с =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baseline="3000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бит/с = 1024 бит/с;</a:t>
            </a:r>
          </a:p>
          <a:p>
            <a:pPr algn="just"/>
            <a:r>
              <a:rPr lang="ru-RU" sz="36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Мбит/с =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baseline="3000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Кбит/с = 1024 Кбит/с;</a:t>
            </a:r>
          </a:p>
          <a:p>
            <a:pPr algn="just"/>
            <a:r>
              <a:rPr lang="ru-RU" sz="36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Гбит/с =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baseline="3000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Мбит/с = 1024 Мбит/с.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357166"/>
            <a:ext cx="814393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Пропускная способность каналов различной физической природы передачи информации:</a:t>
            </a:r>
          </a:p>
          <a:p>
            <a:pPr marL="360363" indent="-360363" algn="just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кабельные каналы используются внутри зданий, скорость передачи от 10 Мбит/с или 1000 Мбит/с;</a:t>
            </a:r>
          </a:p>
          <a:p>
            <a:pPr marL="360363" indent="-360363" algn="just">
              <a:buFont typeface="Wingdings" pitchFamily="2" charset="2"/>
              <a:buChar char="Ø"/>
            </a:pPr>
            <a:r>
              <a:rPr lang="ru-RU" sz="2800" b="1" dirty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беспроводные каналы (</a:t>
            </a:r>
            <a:r>
              <a:rPr lang="en-US" sz="2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Wi-Fi</a:t>
            </a:r>
            <a:r>
              <a:rPr lang="ru-RU" sz="2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– пропускная способность до 2 Мбит/с;</a:t>
            </a:r>
          </a:p>
          <a:p>
            <a:pPr marL="360363" indent="-360363" algn="just">
              <a:buFont typeface="Wingdings" pitchFamily="2" charset="2"/>
              <a:buChar char="Ø"/>
            </a:pPr>
            <a:r>
              <a:rPr lang="ru-RU" sz="2800" b="1" dirty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радиоканалы (в пределах прямой видимости) – до 2 Мбит/с;</a:t>
            </a:r>
          </a:p>
          <a:p>
            <a:pPr marL="360363" indent="-360363" algn="just">
              <a:buFont typeface="Wingdings" pitchFamily="2" charset="2"/>
              <a:buChar char="Ø"/>
            </a:pPr>
            <a:r>
              <a:rPr lang="ru-RU" sz="2800" b="1" dirty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оптоволоконные каналы – протяжённость сотни и тысячи км, пропускная способность в широком диапазоне: от 1 Мбит/с до 20 Гбит/с.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214546" y="785794"/>
            <a:ext cx="52149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 = q ∙ t</a:t>
            </a:r>
            <a:endParaRPr lang="ru-RU" sz="9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2571744"/>
            <a:ext cx="80010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 – </a:t>
            </a:r>
            <a:r>
              <a:rPr lang="ru-RU" sz="4400" b="1" cap="none" spc="0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объём переданной информации;</a:t>
            </a:r>
          </a:p>
          <a:p>
            <a:pPr algn="ctr"/>
            <a:r>
              <a:rPr lang="en-US" sz="44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44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пропускная способность канала;</a:t>
            </a:r>
          </a:p>
          <a:p>
            <a:pPr algn="ctr"/>
            <a:r>
              <a:rPr lang="en-US" sz="44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 – </a:t>
            </a:r>
            <a:r>
              <a:rPr lang="ru-RU" sz="4400" b="1" dirty="0" smtClean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 передачи.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1071546"/>
            <a:ext cx="5072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sz="9600" b="1" dirty="0" smtClean="0">
              <a:ln w="1905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а все\шаблоны презентаций\фоны для презентаций\bv1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71472" y="357166"/>
            <a:ext cx="8001056" cy="557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1: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Скорость передачи данных через ADSL-соединение равна 128000 бит/</a:t>
            </a:r>
            <a:r>
              <a:rPr kumimoji="0" lang="ru-RU" sz="4400" b="1" i="1" u="none" strike="noStrike" normalizeH="0" baseline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4400" b="1" i="1" u="none" strike="noStrike" normalizeH="0" baseline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Через данное соединение передают файл размером 625 Кбайт. Определите время передачи файла в секундах. </a:t>
            </a:r>
            <a:endParaRPr kumimoji="0" lang="ru-RU" sz="4400" b="1" i="0" u="none" strike="noStrike" normalizeH="0" baseline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467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2012-02-04T10:21:18Z</dcterms:created>
  <dcterms:modified xsi:type="dcterms:W3CDTF">2012-02-11T05:29:29Z</dcterms:modified>
</cp:coreProperties>
</file>