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8"/>
  </p:notesMasterIdLst>
  <p:sldIdLst>
    <p:sldId id="256" r:id="rId2"/>
    <p:sldId id="258" r:id="rId3"/>
    <p:sldId id="259" r:id="rId4"/>
    <p:sldId id="257" r:id="rId5"/>
    <p:sldId id="260" r:id="rId6"/>
    <p:sldId id="261" r:id="rId7"/>
    <p:sldId id="263" r:id="rId8"/>
    <p:sldId id="274" r:id="rId9"/>
    <p:sldId id="266" r:id="rId10"/>
    <p:sldId id="265" r:id="rId11"/>
    <p:sldId id="267" r:id="rId12"/>
    <p:sldId id="268" r:id="rId13"/>
    <p:sldId id="269" r:id="rId14"/>
    <p:sldId id="270" r:id="rId15"/>
    <p:sldId id="272" r:id="rId16"/>
    <p:sldId id="271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8" r:id="rId29"/>
    <p:sldId id="286" r:id="rId30"/>
    <p:sldId id="287" r:id="rId31"/>
    <p:sldId id="290" r:id="rId32"/>
    <p:sldId id="292" r:id="rId33"/>
    <p:sldId id="294" r:id="rId34"/>
    <p:sldId id="295" r:id="rId35"/>
    <p:sldId id="297" r:id="rId36"/>
    <p:sldId id="296" r:id="rId37"/>
    <p:sldId id="299" r:id="rId38"/>
    <p:sldId id="298" r:id="rId39"/>
    <p:sldId id="300" r:id="rId40"/>
    <p:sldId id="301" r:id="rId41"/>
    <p:sldId id="302" r:id="rId42"/>
    <p:sldId id="304" r:id="rId43"/>
    <p:sldId id="303" r:id="rId44"/>
    <p:sldId id="305" r:id="rId45"/>
    <p:sldId id="306" r:id="rId46"/>
    <p:sldId id="308" r:id="rId47"/>
    <p:sldId id="307" r:id="rId48"/>
    <p:sldId id="309" r:id="rId49"/>
    <p:sldId id="310" r:id="rId50"/>
    <p:sldId id="311" r:id="rId51"/>
    <p:sldId id="313" r:id="rId52"/>
    <p:sldId id="314" r:id="rId53"/>
    <p:sldId id="315" r:id="rId54"/>
    <p:sldId id="316" r:id="rId55"/>
    <p:sldId id="317" r:id="rId56"/>
    <p:sldId id="318" r:id="rId5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5C1B40C-4B58-4B1B-9A97-F9D5B2F95ED4}" type="datetimeFigureOut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A58A752-BC5F-4109-B412-C1FC6173CA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598CC-E973-4DC0-BFC0-63024896487F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0C914-5D41-4DB1-B75D-19FE4210B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C964E-9725-41EA-BA1A-1D6358C11C23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0AAFD-D6D8-443D-8447-7697576F22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72FAF-A7A3-4F55-AF75-D0A1E0F83D3C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27FE5-B71F-4EED-8F70-290D35477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C2A8A-FE54-437E-8DBE-0ABBD268246D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8948D-A0BD-4B12-B2F5-21216A15C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1BA50-E513-4149-B287-4D7834D78F6E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6CA62-BA88-4397-B9E6-7A2B9ADBE0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6A835-5236-4D27-800B-BE11A79AC5A2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1E2BC-C192-459F-9104-10A840EA8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CE1BC-6692-410B-886B-2A74C4A41120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EEBF8-0988-49A9-BA62-949D84AE91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180C4-DE31-4799-A269-58C8181F7C66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7283D-CF02-45DE-A759-80B83BFA24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EC02D-5D20-476D-80C5-FC80E6214271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0AA5F-DA14-48F7-8505-9CAA20B96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155E7-F486-445C-8430-7964BCCBFD26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DC0C6-1F50-4ECE-A83E-EC40FFB69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A91F0-86B5-4B67-A3E4-0AB47687D584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EB82B-BE70-40DD-AC96-54337CAF2D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06EDE9-E6E0-4B02-938F-968B666F92D5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38218D-86E0-485C-BE74-7129980AD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6.gif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928662" y="4429132"/>
            <a:ext cx="7772400" cy="1857388"/>
          </a:xfrm>
        </p:spPr>
        <p:txBody>
          <a:bodyPr/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УРОК-ИГРА</a:t>
            </a:r>
            <a:b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информатики МБОУ «СОШ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п.Искателей» Кушнир Н.Г.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Пользователь\Desktop\папки с рабочего стола\4 гб флеш\старое\картинки для презентаций\картинки в движении\люди\чтец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4653136"/>
            <a:ext cx="1026114" cy="1080120"/>
          </a:xfrm>
          <a:prstGeom prst="rect">
            <a:avLst/>
          </a:prstGeom>
          <a:noFill/>
        </p:spPr>
      </p:pic>
      <p:pic>
        <p:nvPicPr>
          <p:cNvPr id="21507" name="Picture 3" descr="F:\Новая папка\КАРТИНКИ НА РАЗНЫЕ ТЕМЫ\Картинка\Картинки\Компьютер\g0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4429132"/>
            <a:ext cx="1057275" cy="1362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Байт, килобайт и т. п.: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а) скорость передачи информации;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б) количество информации;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в) чувствительность сканера.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19458" name="Picture 2" descr="F:\Новая папка\КАРТИНКИ НА РАЗНЫЕ ТЕМЫ\Картинка\Картинки\Компьютер\48-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1638" y="1772816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Пункт (</a:t>
            </a:r>
            <a:r>
              <a:rPr lang="en-US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pt</a:t>
            </a:r>
            <a:r>
              <a:rPr lang="ru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br>
              <a:rPr lang="ru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а) количество точек вызова вспомогательных процедур в программах;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б) размер изображения;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в) размер символа.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18434" name="Picture 2" descr="F:\Новая папка\КАРТИНКИ НА РАЗНЫЕ ТЕМЫ\Картинка\Картинки\Компьютер\d2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152" y="3573016"/>
            <a:ext cx="1428750" cy="1381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Единицы, обозначаемые как </a:t>
            </a:r>
            <a:r>
              <a:rPr lang="en-US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dpi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dot per inch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 точек на дюйм):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плотность записи информации на дискете;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разрешение сканера;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степень сжатия файла программой-архиватором.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17410" name="Picture 2" descr="F:\Новая папка\КАРТИНКИ НА РАЗНЫЕ ТЕМЫ\Картинка\Картинки\Компьютер\komputeri-80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5235" y="2564904"/>
            <a:ext cx="1742963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Диаметр дискет:</a:t>
            </a:r>
            <a:endParaRPr lang="ru-RU" sz="4800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а) миллиметры;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б) дюймы;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в) сантиметры.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15362" name="Picture 2" descr="F:\Новая папка\КАРТИНКИ НА РАЗНЫЕ ТЕМЫ\Картинка\Картинки\Компьютер\DISKETE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538" y="2420888"/>
            <a:ext cx="1028686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Скорость передачи информации:</a:t>
            </a:r>
            <a:endParaRPr lang="ru-RU" sz="4000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а) слово в час;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б) бит в секунду;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в) пиксель в секунду.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16386" name="Picture 2" descr="F:\Новая папка\КАРТИНКИ НА РАЗНЫЕ ТЕМЫ\Картинка\Картинки\Компьютер\13-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1638" y="2276872"/>
            <a:ext cx="1368152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3816424"/>
          </a:xfrm>
        </p:spPr>
        <p:txBody>
          <a:bodyPr/>
          <a:lstStyle/>
          <a:p>
            <a:r>
              <a:rPr lang="ru-RU" sz="72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“Крылатые слова” и информатика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3 ЭТАП</a:t>
            </a:r>
            <a:endParaRPr lang="ru-RU" sz="4800" b="1" dirty="0"/>
          </a:p>
        </p:txBody>
      </p:sp>
      <p:pic>
        <p:nvPicPr>
          <p:cNvPr id="20482" name="Picture 2" descr="C:\Users\Пользователь\Desktop\папки с рабочего стола\4 гб флеш\старое\картинки для презентаций\картинки в движении\птицы\две птички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476672"/>
            <a:ext cx="1143000" cy="85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Вам будут названы пословицы, поговорки, цитаты из известных литературных произведений и т. п. Для каждого из этих “крылатых слов” будут также предложены три понятия, связанные с компьютером и информатикой. Необходимо выбрать понятие,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которое больше всего соответствует названным “крылатым словам”.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53250" name="Picture 2" descr="C:\Users\Пользователь\Desktop\папки с рабочего стола\4 гб флеш\старое\картинки для презентаций\картинки в движении\птицы\ключники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7904" y="332656"/>
            <a:ext cx="1504950" cy="895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“На ошибках учатся”.</a:t>
            </a:r>
            <a:b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1) Написание программы.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2) Резервное копирование программы на дискету.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3) Отладка программы.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13315" name="Picture 3" descr="F:\Новая папка\КАРТИНКИ НА РАЗНЫЕ ТЕМЫ\Картинка\Картинки\Компьютер\DISKETE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8532" y="3284984"/>
            <a:ext cx="803568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“Возмутитель спокойствия”.</a:t>
            </a:r>
            <a:b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1) Звуковой сигнал на компьютере.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2) Антивирусная программа.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3) Компьютерный вирус.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12290" name="Picture 2" descr="F:\Новая папка\КАРТИНКИ НА РАЗНЫЕ ТЕМЫ\Картинка\Картинки\Компьютер\2-2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00" y="1844823"/>
            <a:ext cx="1526282" cy="1291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“Как белка в колесе”.</a:t>
            </a:r>
            <a:b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1) Зацикливание программы.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2) Использование в программе рекурсии.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3) “Зависание” компьютера.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10242" name="Picture 2" descr="C:\Users\Пользователь\Desktop\папки с рабочего стола\4 гб флеш\старое\картинки для презентаций\картинки в движении\люди\b4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8184" y="4437112"/>
            <a:ext cx="1728192" cy="1728192"/>
          </a:xfrm>
          <a:prstGeom prst="rect">
            <a:avLst/>
          </a:prstGeom>
          <a:noFill/>
        </p:spPr>
      </p:pic>
      <p:pic>
        <p:nvPicPr>
          <p:cNvPr id="10243" name="Picture 3" descr="C:\Users\Пользователь\Desktop\папки с рабочего стола\4 гб флеш\старое\картинки для презентаций\картинки в движении\животные\белка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336" y="332656"/>
            <a:ext cx="936104" cy="1059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3816424"/>
          </a:xfrm>
        </p:spPr>
        <p:txBody>
          <a:bodyPr/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ИСТОРИЯ </a:t>
            </a:r>
            <a:b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РАЗВИТИЯ </a:t>
            </a:r>
            <a:b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ВТ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1 ЭТАП</a:t>
            </a:r>
            <a:endParaRPr lang="ru-RU" sz="4800" b="1" dirty="0"/>
          </a:p>
        </p:txBody>
      </p:sp>
      <p:pic>
        <p:nvPicPr>
          <p:cNvPr id="56322" name="Picture 2" descr="F:\Новая папка\КАРТИНКИ НА РАЗНЫЕ ТЕМЫ\Картинка\Картинки\Компьютер\g0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1844824"/>
            <a:ext cx="1428750" cy="1143000"/>
          </a:xfrm>
          <a:prstGeom prst="rect">
            <a:avLst/>
          </a:prstGeom>
          <a:noFill/>
        </p:spPr>
      </p:pic>
      <p:pic>
        <p:nvPicPr>
          <p:cNvPr id="56323" name="Picture 3" descr="F:\Новая папка\КАРТИНКИ НА РАЗНЫЕ ТЕМЫ\Картинка\Картинки\Компьютер\46-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6296" y="2060848"/>
            <a:ext cx="1368152" cy="1095375"/>
          </a:xfrm>
          <a:prstGeom prst="rect">
            <a:avLst/>
          </a:prstGeom>
          <a:noFill/>
        </p:spPr>
      </p:pic>
      <p:pic>
        <p:nvPicPr>
          <p:cNvPr id="56325" name="Picture 5" descr="F:\Новая папка\КАРТИНКИ НА РАЗНЫЕ ТЕМЫ\Картинка\Картинки\Компьютер\d04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8304" y="4149080"/>
            <a:ext cx="1233455" cy="1008112"/>
          </a:xfrm>
          <a:prstGeom prst="rect">
            <a:avLst/>
          </a:prstGeom>
          <a:noFill/>
        </p:spPr>
      </p:pic>
      <p:pic>
        <p:nvPicPr>
          <p:cNvPr id="1026" name="Picture 2" descr="F:\Новая папка\КАРТИНКИ НА РАЗНЫЕ ТЕМЫ\Картинка\Картинки\Компьютер\comp_palm_stan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23728" y="4869160"/>
            <a:ext cx="1095375" cy="1238250"/>
          </a:xfrm>
          <a:prstGeom prst="rect">
            <a:avLst/>
          </a:prstGeom>
          <a:noFill/>
        </p:spPr>
      </p:pic>
      <p:pic>
        <p:nvPicPr>
          <p:cNvPr id="11" name="Picture 18" descr="Untitled-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123257">
            <a:off x="695361" y="3487382"/>
            <a:ext cx="933382" cy="1277260"/>
          </a:xfrm>
          <a:prstGeom prst="rect">
            <a:avLst/>
          </a:prstGeom>
          <a:noFill/>
        </p:spPr>
      </p:pic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508104" y="4653136"/>
          <a:ext cx="1508824" cy="1583011"/>
        </p:xfrm>
        <a:graphic>
          <a:graphicData uri="http://schemas.openxmlformats.org/presentationml/2006/ole">
            <p:oleObj spid="_x0000_s1027" name="Image" r:id="rId8" imgW="4203175" imgH="396190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“Краеугольный камень”.</a:t>
            </a:r>
            <a:b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1) Главная часть программы.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2) Процессор.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3) Первый оператор программы.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11266" name="Picture 2" descr="F:\Новая папка\КАРТИНКИ НА РАЗНЫЕ ТЕМЫ\Картинка\Картинки\Компьютер\g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4736" y="2852936"/>
            <a:ext cx="2070230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“Меньше не бывает”.</a:t>
            </a:r>
            <a:b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1) Ноль.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2) “Пустой” цикл.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3) Бит.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14338" name="Picture 2" descr="F:\Новая папка\КАРТИНКИ НА РАЗНЫЕ ТЕМЫ\Картинка\Картинки\цифры\0-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0232" y="2636912"/>
            <a:ext cx="1046886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3816424"/>
          </a:xfrm>
        </p:spPr>
        <p:txBody>
          <a:bodyPr/>
          <a:lstStyle/>
          <a:p>
            <a:r>
              <a:rPr lang="ru-RU" sz="72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КАКИЕ СТРАННЫЕ СЛОВА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4 ЭТАП</a:t>
            </a:r>
            <a:endParaRPr lang="ru-RU" sz="4800" b="1" dirty="0"/>
          </a:p>
        </p:txBody>
      </p:sp>
      <p:pic>
        <p:nvPicPr>
          <p:cNvPr id="29698" name="Picture 2" descr="C:\Users\Пользователь\Desktop\папки с рабочего стола\4 гб флеш\старое\картинки для презентаций\картинки в движении\люди\зомби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772816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Амперсанд – это…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величина, равная произведению тока на напряжение;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название символа “&amp;”;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название символа “^”.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47106" name="Picture 2" descr="C:\Users\Пользователь\Desktop\папки с рабочего стола\4 гб флеш\старое\картинки для презентаций\картинки в движении\люди\b0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224" y="2492896"/>
            <a:ext cx="1047750" cy="1047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Гипертекст – это...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а) текст очень большого объема;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б) текст, полностью состоящий из прописных букв;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в) текст, содержащий связи с текстом других документов.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48130" name="Picture 2" descr="F:\Новая папка\КАРТИНКИ НА РАЗНЫЕ ТЕМЫ\Картинка\Картинки\Книги\book1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2" y="4365104"/>
            <a:ext cx="1606679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Глоссарий – это...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а) толковый словарь терминов;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б) комплекс сооружений с бассейном для содержания изучения и дрессировки дельфинов;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в) программа, осуществляющая перевод текста с одного языка на другой.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46082" name="Picture 2" descr="C:\Users\Пользователь\Desktop\папки с рабочего стола\4 гб флеш\старое\картинки для презентаций\картинки в движении\люди\остров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0232" y="4869160"/>
            <a:ext cx="1312540" cy="1312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Плоттер – это...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а) человек, изготавливающий плоты;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б) порция из нескольких секторов, выделяемых файлу при необходимости операционной системой;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в) устройство вывода информации.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pic>
        <p:nvPicPr>
          <p:cNvPr id="45058" name="Picture 2" descr="C:\Users\Пользователь\Desktop\папки с рабочего стола\4 гб флеш\старое\картинки для презентаций\картинки в движении\люди\arg-fishing-boat-b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216" y="5229200"/>
            <a:ext cx="1638300" cy="1171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Тильда – это...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а) название символа "*";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б) название символа "~";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в) название символа "@".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52226" name="Picture 2" descr="C:\Users\Пользователь\Desktop\гифы\веб-дизайн\7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6136" y="4437112"/>
            <a:ext cx="1368152" cy="13086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3816424"/>
          </a:xfrm>
        </p:spPr>
        <p:txBody>
          <a:bodyPr/>
          <a:lstStyle/>
          <a:p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“Третий – лишний”</a:t>
            </a:r>
            <a:endParaRPr lang="ru-RU" sz="88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5 ЭТАП</a:t>
            </a:r>
            <a:endParaRPr lang="ru-RU" sz="4800" b="1" dirty="0"/>
          </a:p>
        </p:txBody>
      </p:sp>
      <p:pic>
        <p:nvPicPr>
          <p:cNvPr id="30722" name="Picture 2" descr="C:\Users\Пользователь\Desktop\папки с рабочего стола\4 гб флеш\старое\картинки для презентаций\картинки в движении\люди\мускулы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332656"/>
            <a:ext cx="1714500" cy="1009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Для каждого термина приведены три определения, одно из которых термину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соответствует.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Необходимо указать это определение.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pic>
        <p:nvPicPr>
          <p:cNvPr id="51202" name="Picture 2" descr="C:\Users\Пользователь\Desktop\папки с рабочего стола\4 гб флеш\старое\картинки для презентаций\картинки в движении\люди\на качелях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912" y="188640"/>
            <a:ext cx="1524000" cy="1019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фамилией какого из древних ученых связано происхождение слова “алгоритм”: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а) Аль-Каши;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Аль-Хайсама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Аль-Хорезми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22530" name="Picture 2" descr="C:\Users\Пользователь\Desktop\папки с рабочего стола\4 гб флеш\старое\картинки для презентаций\картинки в движении\люди\писатель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4208" y="3212976"/>
            <a:ext cx="1641782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Винт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 это...</a:t>
            </a:r>
            <a:b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а) крепежная деталь;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б) один из инструментов в графическом редакторе;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в) жаргонное название жесткого магнитного диска?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pic>
        <p:nvPicPr>
          <p:cNvPr id="6" name="Picture 5" descr="C:\Users\Пользователь\Desktop\папки с рабочего стола\4 гб флеш\старое\картинки для презентаций\картинки в движении\знаки\карандаш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264" y="4293096"/>
            <a:ext cx="857250" cy="857250"/>
          </a:xfrm>
          <a:prstGeom prst="rect">
            <a:avLst/>
          </a:prstGeom>
          <a:noFill/>
        </p:spPr>
      </p:pic>
      <p:pic>
        <p:nvPicPr>
          <p:cNvPr id="54274" name="Picture 2" descr="C:\Users\Пользователь\Desktop\папки с рабочего стола\4 гб флеш\старое\картинки для презентаций\картинки в движении\новые картинки\разное\11-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248" y="2060848"/>
            <a:ext cx="381000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Звезда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 это...</a:t>
            </a:r>
            <a:b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небесное тело;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тип топологии локальной сети;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в) символ на клавиатуре, используемый в адресе электронной почты?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pic>
        <p:nvPicPr>
          <p:cNvPr id="41986" name="Picture 2" descr="F:\Новая папка\КАРТИНКИ НА РАЗНЫЕ ТЕМЫ\Картинка\Картинки\Компьютер\c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224" y="4653136"/>
            <a:ext cx="1824203" cy="1368152"/>
          </a:xfrm>
          <a:prstGeom prst="rect">
            <a:avLst/>
          </a:prstGeom>
          <a:noFill/>
        </p:spPr>
      </p:pic>
      <p:pic>
        <p:nvPicPr>
          <p:cNvPr id="41987" name="Picture 3" descr="F:\Новая папка\КАРТИНКИ НА РАЗНЫЕ ТЕМЫ\Картинка\Картинки\звезды и рамки\zvezdia-55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4208" y="188640"/>
            <a:ext cx="1181100" cy="116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Диск</a:t>
            </a: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 это…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1) Носитель информации.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2) Геометрическая фигура.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3) Спортивный снаряд.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pic>
        <p:nvPicPr>
          <p:cNvPr id="43010" name="Picture 2" descr="F:\Новая папка\КАРТИНКИ НА РАЗНЫЕ ТЕМЫ\Картинка\Картинки\Компьютер\0004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168" y="4437112"/>
            <a:ext cx="1438647" cy="1265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Индекс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 это…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1) Часть почтового адреса.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2) Значение переменной величины.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3) Номер элемента массива.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pic>
        <p:nvPicPr>
          <p:cNvPr id="44034" name="Picture 2" descr="F:\Новая папка\КАРТИНКИ НА РАЗНЫЕ ТЕМЫ\Картинка\Картинки\Компьютер\email1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192" y="4869160"/>
            <a:ext cx="1584176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Формат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 это…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Размер листа бумаги для печати на принтере.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Совокупность правил записи изображения в графическом редакторе.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Размер массива.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pic>
        <p:nvPicPr>
          <p:cNvPr id="49154" name="Picture 2" descr="F:\Новая папка\КАРТИНКИ НА РАЗНЫЕ ТЕМЫ\Картинка\Картинки\Книги\3_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144" y="3933056"/>
            <a:ext cx="1428750" cy="1304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72816"/>
            <a:ext cx="8229600" cy="3816424"/>
          </a:xfrm>
        </p:spPr>
        <p:txBody>
          <a:bodyPr/>
          <a:lstStyle/>
          <a:p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- ОТВЕТ</a:t>
            </a:r>
            <a:endParaRPr lang="ru-RU" sz="88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6 ЭТАП</a:t>
            </a:r>
            <a:endParaRPr lang="ru-RU" sz="4800" b="1" dirty="0"/>
          </a:p>
        </p:txBody>
      </p:sp>
      <p:pic>
        <p:nvPicPr>
          <p:cNvPr id="31746" name="Picture 2" descr="C:\Users\Пользователь\Desktop\папки с рабочего стола\4 гб флеш\старое\картинки для презентаций\картинки в движении\люди\b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772816"/>
            <a:ext cx="12382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Как   называется….</a:t>
            </a:r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352928" cy="475252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Система условных знаков? 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Группа символов, состоящая из восьми рядом записанных бит?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Набор записей одного типа?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Специальная программа для управления внешними устройствами компьютера?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Совокупность программ, являющаяся посредником между ЭВМ </a:t>
            </a:r>
          </a:p>
          <a:p>
            <a:pPr marL="514350" indent="-51435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и пользователем?</a:t>
            </a:r>
            <a:endParaRPr lang="ru-RU" sz="2800" b="1" cap="all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pic>
        <p:nvPicPr>
          <p:cNvPr id="9218" name="Picture 2" descr="F:\Новая папка\КАРТИНКИ НА РАЗНЫЕ ТЕМЫ\Картинка\Картинки\Компьютер\computer_ideas_md_wht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280" y="260648"/>
            <a:ext cx="1190625" cy="1095375"/>
          </a:xfrm>
          <a:prstGeom prst="rect">
            <a:avLst/>
          </a:prstGeom>
          <a:noFill/>
        </p:spPr>
      </p:pic>
      <p:pic>
        <p:nvPicPr>
          <p:cNvPr id="9219" name="Picture 3" descr="F:\Новая папка\КАРТИНКИ НА РАЗНЫЕ ТЕМЫ\Картинка\Картинки\Компьютер\705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216" y="2852936"/>
            <a:ext cx="809625" cy="819150"/>
          </a:xfrm>
          <a:prstGeom prst="rect">
            <a:avLst/>
          </a:prstGeom>
          <a:noFill/>
        </p:spPr>
      </p:pic>
      <p:pic>
        <p:nvPicPr>
          <p:cNvPr id="9220" name="Picture 4" descr="F:\Новая папка\КАРТИНКИ НА РАЗНЫЕ ТЕМЫ\Картинка\Картинки\Компьютер\g0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128" y="5085184"/>
            <a:ext cx="1057275" cy="1362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72816"/>
            <a:ext cx="8712968" cy="3816424"/>
          </a:xfrm>
        </p:spPr>
        <p:txBody>
          <a:bodyPr/>
          <a:lstStyle/>
          <a:p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СЛОВА С 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КОМПЬЮТЕРНОЙ 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НАЧИНКОЙ</a:t>
            </a:r>
            <a:endParaRPr lang="ru-RU" sz="88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7 ЭТАП</a:t>
            </a:r>
            <a:endParaRPr lang="ru-RU" sz="4800" b="1" dirty="0"/>
          </a:p>
        </p:txBody>
      </p:sp>
      <p:pic>
        <p:nvPicPr>
          <p:cNvPr id="32770" name="Picture 2" descr="C:\Users\Пользователь\Desktop\папки с рабочего стола\4 гб флеш\старое\картинки для презентаций\картинки в движении\люди\d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772816"/>
            <a:ext cx="1219900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Отгадайте слова, в которых есть ПК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Например: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Удачный поход в магазин – ПОКУ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Зажим для бумаг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Головной убор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Лоскут ткани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Мелкая часть деревяшки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Орудие труда огородника</a:t>
            </a: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pic>
        <p:nvPicPr>
          <p:cNvPr id="8194" name="Picture 2" descr="C:\Users\Пользователь\Desktop\папки с рабочего стола\4 гб флеш\старое\картинки для презентаций\картинки в движении\люди\копальщик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144" y="4509120"/>
            <a:ext cx="1763918" cy="1375023"/>
          </a:xfrm>
          <a:prstGeom prst="rect">
            <a:avLst/>
          </a:prstGeom>
          <a:noFill/>
        </p:spPr>
      </p:pic>
      <p:pic>
        <p:nvPicPr>
          <p:cNvPr id="8196" name="Picture 4" descr="C:\Users\Пользователь\Desktop\папки с рабочего стола\4 гб флеш\старое\картинки для презентаций\картинки в движении\люди\художник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984" y="2924944"/>
            <a:ext cx="1368152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Отгадайте слова, в которых есть операционная система ДОС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Пиломатериал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Свободное время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Успех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Имущество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Возможность проникновения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pic>
        <p:nvPicPr>
          <p:cNvPr id="7170" name="Picture 2" descr="C:\Users\Пользователь\Desktop\папки с рабочего стола\4 гб флеш\старое\картинки для презентаций\картинки в движении\люди\arg-cowboy-fence-paint-sm-ur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224" y="1700808"/>
            <a:ext cx="1695450" cy="1181100"/>
          </a:xfrm>
          <a:prstGeom prst="rect">
            <a:avLst/>
          </a:prstGeom>
          <a:noFill/>
        </p:spPr>
      </p:pic>
      <p:pic>
        <p:nvPicPr>
          <p:cNvPr id="7172" name="Picture 4" descr="C:\Users\Пользователь\Desktop\папки с рабочего стола\4 гб флеш\старое\картинки для презентаций\картинки в движении\люди\b5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960" y="3501008"/>
            <a:ext cx="1080120" cy="1080120"/>
          </a:xfrm>
          <a:prstGeom prst="rect">
            <a:avLst/>
          </a:prstGeom>
          <a:noFill/>
        </p:spPr>
      </p:pic>
      <p:pic>
        <p:nvPicPr>
          <p:cNvPr id="7173" name="Picture 5" descr="F:\Новая папка\КАРТИНКИ НА РАЗНЫЕ ТЕМЫ\Картинка\Картинки\Люди\arg-lady-chips-tv-207x165-whitebg-ur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0032" y="2204864"/>
            <a:ext cx="1368152" cy="1090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считается автором самого древнего алгоритма: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а) Герон;</a:t>
            </a:r>
          </a:p>
          <a:p>
            <a:pPr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б) Евклид;</a:t>
            </a:r>
          </a:p>
          <a:p>
            <a:pPr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в) Пифагор?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96D07AF-520A-4FC0-B837-7392824C57E7}" type="datetime1">
              <a:rPr lang="ru-RU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A2BF61-4716-4CC0-BA43-2318DBD5B2EB}" type="slidenum">
              <a:rPr lang="ru-RU"/>
              <a:pPr>
                <a:defRPr/>
              </a:pPr>
              <a:t>4</a:t>
            </a:fld>
            <a:endParaRPr lang="ru-RU"/>
          </a:p>
        </p:txBody>
      </p:sp>
      <p:pic>
        <p:nvPicPr>
          <p:cNvPr id="23554" name="Picture 2" descr="C:\Users\Пользователь\Desktop\папки с рабочего стола\4 гб флеш\старое\картинки для презентаций\картинки в движении\люди\первобытный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152" y="2420888"/>
            <a:ext cx="1800200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32" y="1916832"/>
            <a:ext cx="8712968" cy="3816424"/>
          </a:xfrm>
        </p:spPr>
        <p:txBody>
          <a:bodyPr/>
          <a:lstStyle/>
          <a:p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ОПРЕДЕЛИ АНТИПОД</a:t>
            </a:r>
            <a:endParaRPr lang="ru-RU" sz="88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8 ЭТАП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Глобальная – локальная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Ввод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Истина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Цифровой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Программист</a:t>
            </a:r>
          </a:p>
          <a:p>
            <a:pPr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pic>
        <p:nvPicPr>
          <p:cNvPr id="6146" name="Picture 2" descr="C:\Users\Пользователь\Desktop\папки с рабочего стола\4 гб флеш\старое\картинки для презентаций\картинки в движении\люди\мальчик и ПК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4048" y="3140968"/>
            <a:ext cx="1651041" cy="1512168"/>
          </a:xfrm>
          <a:prstGeom prst="rect">
            <a:avLst/>
          </a:prstGeom>
          <a:noFill/>
        </p:spPr>
      </p:pic>
      <p:pic>
        <p:nvPicPr>
          <p:cNvPr id="6147" name="Picture 3" descr="C:\Users\Пользователь\Desktop\папки с рабочего стола\4 гб флеш\старое\картинки для презентаций\картинки в движении\люди\b4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5856" y="404664"/>
            <a:ext cx="1224136" cy="954826"/>
          </a:xfrm>
          <a:prstGeom prst="rect">
            <a:avLst/>
          </a:prstGeom>
          <a:noFill/>
        </p:spPr>
      </p:pic>
      <p:pic>
        <p:nvPicPr>
          <p:cNvPr id="8" name="Picture 3" descr="C:\Users\Пользователь\Desktop\папки с рабочего стола\4 гб флеш\старое\картинки для презентаций\картинки в движении\люди\b4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168" y="404664"/>
            <a:ext cx="1224136" cy="954826"/>
          </a:xfrm>
          <a:prstGeom prst="rect">
            <a:avLst/>
          </a:prstGeom>
          <a:noFill/>
        </p:spPr>
      </p:pic>
      <p:pic>
        <p:nvPicPr>
          <p:cNvPr id="9" name="Picture 3" descr="C:\Users\Пользователь\Desktop\папки с рабочего стола\4 гб флеш\старое\картинки для презентаций\картинки в движении\люди\b4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312" y="404664"/>
            <a:ext cx="1224136" cy="954826"/>
          </a:xfrm>
          <a:prstGeom prst="rect">
            <a:avLst/>
          </a:prstGeom>
          <a:noFill/>
        </p:spPr>
      </p:pic>
      <p:pic>
        <p:nvPicPr>
          <p:cNvPr id="10" name="Picture 3" descr="C:\Users\Пользователь\Desktop\папки с рабочего стола\4 гб флеш\старое\картинки для презентаций\картинки в движении\люди\b4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404664"/>
            <a:ext cx="1224136" cy="954826"/>
          </a:xfrm>
          <a:prstGeom prst="rect">
            <a:avLst/>
          </a:prstGeom>
          <a:noFill/>
        </p:spPr>
      </p:pic>
      <p:pic>
        <p:nvPicPr>
          <p:cNvPr id="11" name="Picture 3" descr="C:\Users\Пользователь\Desktop\папки с рабочего стола\4 гб флеш\старое\картинки для презентаций\картинки в движении\люди\b4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4008" y="404664"/>
            <a:ext cx="1224136" cy="954826"/>
          </a:xfrm>
          <a:prstGeom prst="rect">
            <a:avLst/>
          </a:prstGeom>
          <a:noFill/>
        </p:spPr>
      </p:pic>
      <p:pic>
        <p:nvPicPr>
          <p:cNvPr id="12" name="Picture 3" descr="C:\Users\Пользователь\Desktop\папки с рабочего стола\4 гб флеш\старое\картинки для презентаций\картинки в движении\люди\b4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696" y="404664"/>
            <a:ext cx="1224136" cy="954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32" y="1916832"/>
            <a:ext cx="8712968" cy="3816424"/>
          </a:xfrm>
        </p:spPr>
        <p:txBody>
          <a:bodyPr/>
          <a:lstStyle/>
          <a:p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СЛОВЕСНОЕ УРАВНЕНИЕ</a:t>
            </a:r>
            <a:endParaRPr lang="ru-RU" sz="88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9 ЭТАП</a:t>
            </a:r>
            <a:endParaRPr lang="ru-RU" sz="4800" b="1" dirty="0"/>
          </a:p>
        </p:txBody>
      </p:sp>
      <p:pic>
        <p:nvPicPr>
          <p:cNvPr id="33794" name="Picture 2" descr="C:\Users\Пользователь\Desktop\гифы\люди\1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404664"/>
            <a:ext cx="819150" cy="77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Х=А+В+С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– повелительное наклонение от глагола – синонима слова ударять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– язык программирования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– согласная буква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pic>
        <p:nvPicPr>
          <p:cNvPr id="3075" name="Picture 3" descr="C:\Users\Пользователь\Desktop\папки с рабочего стола\4 гб флеш\старое\картинки для презентаций\картинки в движении\люди\драка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872" y="4293096"/>
            <a:ext cx="1371600" cy="1524000"/>
          </a:xfrm>
          <a:prstGeom prst="rect">
            <a:avLst/>
          </a:prstGeom>
          <a:noFill/>
        </p:spPr>
      </p:pic>
      <p:pic>
        <p:nvPicPr>
          <p:cNvPr id="3076" name="Picture 4" descr="C:\Users\Пользователь\Desktop\папки с рабочего стола\4 гб флеш\старое\картинки для презентаций\картинки в движении\люди\ковбой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192" y="2636912"/>
            <a:ext cx="1567727" cy="1553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Х=А+В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 – пятая буква русского алфавита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 – его предъявляют в суде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pic>
        <p:nvPicPr>
          <p:cNvPr id="5122" name="Picture 2" descr="F:\Новая папка\КАРТИНКИ НА РАЗНЫЕ ТЕМЫ\Картинка\Картинки\Люди\15-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2394" y="4221088"/>
            <a:ext cx="1455986" cy="1440160"/>
          </a:xfrm>
          <a:prstGeom prst="rect">
            <a:avLst/>
          </a:prstGeom>
          <a:noFill/>
        </p:spPr>
      </p:pic>
      <p:pic>
        <p:nvPicPr>
          <p:cNvPr id="5123" name="Picture 3" descr="F:\Новая папка\КАРТИНКИ НА РАЗНЫЕ ТЕМЫ\Картинка\Картинки\цифры\5_md_wht_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6296" y="1844824"/>
            <a:ext cx="644649" cy="859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Х=А+В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 – отдельное движение в танце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– художественный образ, созданный драматургом и воплощаемый актером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pic>
        <p:nvPicPr>
          <p:cNvPr id="4099" name="Picture 3" descr="C:\Users\Пользователь\Desktop\папки с рабочего стола\4 гб флеш\старое\картинки для презентаций\картинки в движении\люди\мушкетер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776" y="4725144"/>
            <a:ext cx="2016224" cy="1144343"/>
          </a:xfrm>
          <a:prstGeom prst="rect">
            <a:avLst/>
          </a:prstGeom>
          <a:noFill/>
        </p:spPr>
      </p:pic>
      <p:pic>
        <p:nvPicPr>
          <p:cNvPr id="4100" name="Picture 4" descr="C:\Users\Пользователь\Desktop\папки с рабочего стола\4 гб флеш\старое\картинки для презентаций\картинки в движении\люди\оператор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4653136"/>
            <a:ext cx="1080120" cy="1252736"/>
          </a:xfrm>
          <a:prstGeom prst="rect">
            <a:avLst/>
          </a:prstGeom>
          <a:noFill/>
        </p:spPr>
      </p:pic>
      <p:pic>
        <p:nvPicPr>
          <p:cNvPr id="4101" name="Picture 5" descr="C:\Users\Пользователь\Desktop\папки с рабочего стола\4 гб флеш\старое\картинки для презентаций\картинки в движении\люди\балет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28525" y="3789040"/>
            <a:ext cx="1000789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32" y="1916832"/>
            <a:ext cx="8712968" cy="3816424"/>
          </a:xfrm>
        </p:spPr>
        <p:txBody>
          <a:bodyPr/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ИНФОРМАТИКА</a:t>
            </a:r>
            <a:b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БИОЛОГИЯ</a:t>
            </a:r>
            <a:endParaRPr lang="ru-RU" sz="72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10 ЭТАП</a:t>
            </a:r>
            <a:endParaRPr lang="ru-RU" sz="4800" b="1" dirty="0"/>
          </a:p>
        </p:txBody>
      </p:sp>
      <p:pic>
        <p:nvPicPr>
          <p:cNvPr id="34818" name="Picture 2" descr="C:\Users\Пользователь\Desktop\папки с рабочего стола\4 гб флеш\старое\картинки для презентаций\картинки в движении\Природа\nature4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332656"/>
            <a:ext cx="1152128" cy="1152128"/>
          </a:xfrm>
          <a:prstGeom prst="rect">
            <a:avLst/>
          </a:prstGeom>
          <a:noFill/>
        </p:spPr>
      </p:pic>
      <p:pic>
        <p:nvPicPr>
          <p:cNvPr id="34819" name="Picture 3" descr="C:\Users\Пользователь\Desktop\папки с рабочего стола\4 гб флеш\старое\картинки для презентаций\картинки в движении\Природа\nature0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6256" y="476672"/>
            <a:ext cx="857250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Биологические термины</a:t>
            </a:r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Грызун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Часть полости рта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Многолетнее растение с твердым стволом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животное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 воздушного питания и газообмена у растений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pic>
        <p:nvPicPr>
          <p:cNvPr id="1027" name="Picture 3" descr="F:\Новая папка\КАРТИНКИ НА РАЗНЫЕ ТЕМЫ\Картинка\Картинки\Природа\rasteniya-1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216" y="4437112"/>
            <a:ext cx="1771650" cy="1543050"/>
          </a:xfrm>
          <a:prstGeom prst="rect">
            <a:avLst/>
          </a:prstGeom>
          <a:noFill/>
        </p:spPr>
      </p:pic>
      <p:pic>
        <p:nvPicPr>
          <p:cNvPr id="1028" name="Picture 4" descr="F:\Новая папка\КАРТИНКИ НА РАЗНЫЕ ТЕМЫ\Картинка\Картинки\Животные\20m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6296" y="1988840"/>
            <a:ext cx="720849" cy="1006468"/>
          </a:xfrm>
          <a:prstGeom prst="rect">
            <a:avLst/>
          </a:prstGeom>
          <a:noFill/>
        </p:spPr>
      </p:pic>
      <p:pic>
        <p:nvPicPr>
          <p:cNvPr id="1029" name="Picture 5" descr="F:\Новая папка\КАРТИНКИ НА РАЗНЫЕ ТЕМЫ\Картинка\Картинки\Животные\112_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064" y="3573016"/>
            <a:ext cx="1066800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32" y="1916832"/>
            <a:ext cx="8712968" cy="3816424"/>
          </a:xfrm>
        </p:spPr>
        <p:txBody>
          <a:bodyPr/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ИНФОРМАТИКА</a:t>
            </a:r>
            <a:b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СПОРТ</a:t>
            </a:r>
            <a:endParaRPr lang="ru-RU" sz="72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11 ЭТАП</a:t>
            </a:r>
            <a:endParaRPr lang="ru-RU" sz="4800" b="1" dirty="0"/>
          </a:p>
        </p:txBody>
      </p:sp>
      <p:pic>
        <p:nvPicPr>
          <p:cNvPr id="35842" name="Picture 2" descr="F:\Новая папка\КАРТИНКИ НА РАЗНЫЕ ТЕМЫ\Картинка\Картинки\Люди\879700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4293096"/>
            <a:ext cx="1143000" cy="1638300"/>
          </a:xfrm>
          <a:prstGeom prst="rect">
            <a:avLst/>
          </a:prstGeom>
          <a:noFill/>
        </p:spPr>
      </p:pic>
      <p:pic>
        <p:nvPicPr>
          <p:cNvPr id="35843" name="Picture 3" descr="F:\Новая папка\КАРТИНКИ НА РАЗНЫЕ ТЕМЫ\Картинка\Картинки\Люди\7840024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2320" y="404664"/>
            <a:ext cx="688851" cy="906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Спортивный снаряд для метания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Спортивный коллектив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Документ, в котором фиксируются результаты соревнований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Спортивные термины</a:t>
            </a:r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F:\Новая папка\КАРТИНКИ НА РАЗНЫЕ ТЕМЫ\Картинка\Картинки\Люди\sport01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476672"/>
            <a:ext cx="1095375" cy="676275"/>
          </a:xfrm>
          <a:prstGeom prst="rect">
            <a:avLst/>
          </a:prstGeom>
          <a:noFill/>
        </p:spPr>
      </p:pic>
      <p:pic>
        <p:nvPicPr>
          <p:cNvPr id="2052" name="Picture 4" descr="F:\Новая папка\КАРТИНКИ НА РАЗНЫЕ ТЕМЫ\Картинка\Картинки\Люди\sport0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176" y="4005064"/>
            <a:ext cx="2162175" cy="2095500"/>
          </a:xfrm>
          <a:prstGeom prst="rect">
            <a:avLst/>
          </a:prstGeom>
          <a:noFill/>
        </p:spPr>
      </p:pic>
      <p:pic>
        <p:nvPicPr>
          <p:cNvPr id="2053" name="Picture 5" descr="F:\Новая папка\КАРТИНКИ НА РАЗНЫЕ ТЕМЫ\Картинка\Картинки\Люди\sport00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672" y="4221088"/>
            <a:ext cx="3038475" cy="1733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является основоположником математической логики: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а) Исаак Лейбниц;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б) Джордж Буль;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в) Блез Паскаль?</a:t>
            </a:r>
          </a:p>
          <a:p>
            <a:pPr>
              <a:buNone/>
            </a:pP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24578" name="Picture 2" descr="C:\Users\Пользователь\Desktop\папки с рабочего стола\4 гб флеш\старое\картинки для презентаций\картинки в движении\люди\сыщик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4208" y="3501008"/>
            <a:ext cx="1240938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717032"/>
            <a:ext cx="6552728" cy="2592288"/>
          </a:xfrm>
        </p:spPr>
        <p:txBody>
          <a:bodyPr/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ШУТОЧНЫЕ ВОПРОСЫ</a:t>
            </a:r>
            <a:endParaRPr lang="ru-RU" sz="72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12 ЭТАП</a:t>
            </a:r>
            <a:endParaRPr lang="ru-RU" sz="4800" b="1" dirty="0"/>
          </a:p>
        </p:txBody>
      </p:sp>
      <p:pic>
        <p:nvPicPr>
          <p:cNvPr id="55299" name="Picture 3" descr="F:\Новая папка\КАРТИНКИ НА РАЗНЫЕ ТЕМЫ\Картинка\Картинки\классные картинки\20_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1628800"/>
            <a:ext cx="6801544" cy="2206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38138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ШУТОЧНЫЕ ВОПРОСЫ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Если бы осьминоги умели считать, то какой бы системой они скорее всего пользовались? 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pic>
        <p:nvPicPr>
          <p:cNvPr id="37890" name="Picture 2" descr="C:\Users\Пользователь\Desktop\папки с рабочего стола\4 гб флеш\старое\картинки для презентаций\картинки в движении\новые картинки\разное\0000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5832" y="4221088"/>
            <a:ext cx="144016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Название какого узла устройств ЭВМ частенько выкрикивают в театрах на хороших представлениях?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pic>
        <p:nvPicPr>
          <p:cNvPr id="38915" name="Picture 3" descr="C:\Users\Пользователь\Desktop\папки с рабочего стола\4 гб флеш\старое\картинки для презентаций\картинки в движении\люди\средние века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5738" y="3356992"/>
            <a:ext cx="1459438" cy="1872208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ШУТОЧНЫЕ ВОПРОСЫ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рабочем столе одного остроумного программиста есть забавные иконки. Подпись под одной из них заканчивается словами “перед едой”. Подпись под другой заканчивается словами “и не вставай”. Как начинаются эти подписи и каким устройствам они соответствуют? 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pic>
        <p:nvPicPr>
          <p:cNvPr id="39938" name="Picture 2" descr="C:\Users\Пользователь\Desktop\папки с рабочего стола\4 гб флеш\старое\картинки для презентаций\картинки в движении\люди\лягушка и ПК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0232" y="5210006"/>
            <a:ext cx="1152128" cy="907301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ШУТОЧНЫЕ ВОПРОСЫ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Программисты шутят, что во Вселенной есть три постоянные величины (они же константы): смерть, налоги и то обстоятельство, что купленный вами сегодня компьютер уже ... 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pic>
        <p:nvPicPr>
          <p:cNvPr id="36867" name="Picture 3" descr="F:\Новая папка\КАРТИНКИ НА РАЗНЫЕ ТЕМЫ\Картинка\Картинки\Компьютер\komp_burn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00" y="4653135"/>
            <a:ext cx="1045840" cy="1394453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ШУТОЧНЫЕ ВОПРОСЫ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Закончите числовым значением компьютерный анекдот: Программист просит у друга денег в долг: “Одолжи 250$ до получки, ну или для круглого счета ...”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  <p:pic>
        <p:nvPicPr>
          <p:cNvPr id="50178" name="Picture 2" descr="C:\Users\Пользователь\Desktop\папки с рабочего стола\4 гб флеш\старое\картинки для презентаций\картинки в движении\люди\встреча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128" y="4811266"/>
            <a:ext cx="1584176" cy="1584176"/>
          </a:xfrm>
          <a:prstGeom prst="rect">
            <a:avLst/>
          </a:prstGeom>
          <a:noFill/>
        </p:spPr>
      </p:pic>
      <p:pic>
        <p:nvPicPr>
          <p:cNvPr id="50179" name="Picture 3" descr="F:\Новая папка\КАРТИНКИ НА РАЗНЫЕ ТЕМЫ\Картинка\Картинки\Разное\66140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888" y="5229200"/>
            <a:ext cx="495300" cy="666750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ШУТОЧНЫЕ ВОПРОСЫ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Может ли человек умереть от компьютерного вируса?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pic>
        <p:nvPicPr>
          <p:cNvPr id="40962" name="Picture 2" descr="C:\Users\Пользователь\Desktop\папки с рабочего стола\4 гб флеш\старое\картинки для презентаций\картинки в движении\люди\b8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1840" y="4005064"/>
            <a:ext cx="1728192" cy="1595254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ШУТОЧНЫЕ ВОПРОСЫ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Какой язык программирования был разработан раньше: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а) Бейсик;</a:t>
            </a:r>
          </a:p>
          <a:p>
            <a:pPr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б) Алгол;</a:t>
            </a:r>
          </a:p>
          <a:p>
            <a:pPr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в) Паскаль?</a:t>
            </a:r>
          </a:p>
          <a:p>
            <a:endParaRPr lang="ru-RU" sz="44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25602" name="Picture 2" descr="F:\Новая папка\КАРТИНКИ НА РАЗНЫЕ ТЕМЫ\Картинка\Картинки\Компьютер\g0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168" y="2708920"/>
            <a:ext cx="180020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Когда фирма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Intel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создала первый в мире микропроцессор: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а) в 1971 году;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б) в 1961 году;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1981 году?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26626" name="Picture 2" descr="F:\Новая папка\КАРТИНКИ НА РАЗНЫЕ ТЕМЫ\Картинка\Картинки\Компьютер\02-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4286" y="2564904"/>
            <a:ext cx="1704189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называлась первая ЭВМ?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1) МИНСК.           3) ЭНИАК.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2) БЭСМ.	            4)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IBM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40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27650" name="Picture 2" descr="F:\Новая папка\КАРТИНКИ НА РАЗНЫЕ ТЕМЫ\Картинка\Картинки\Компьютер\g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848" y="3717032"/>
            <a:ext cx="1878800" cy="1503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3816424"/>
          </a:xfrm>
        </p:spPr>
        <p:txBody>
          <a:bodyPr/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ЕДИНИЦЫ ИЗМЕРЕНИЯ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2A8A-FE54-437E-8DBE-0ABBD268246D}" type="datetime1">
              <a:rPr lang="ru-RU" smtClean="0"/>
              <a:pPr>
                <a:defRPr/>
              </a:pPr>
              <a:t>15.02.2012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8948D-A0BD-4B12-B2F5-21216A15CB9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2 ЭТАП</a:t>
            </a:r>
            <a:endParaRPr lang="ru-RU" sz="4800" b="1" dirty="0"/>
          </a:p>
        </p:txBody>
      </p:sp>
      <p:pic>
        <p:nvPicPr>
          <p:cNvPr id="28674" name="Picture 2" descr="C:\Users\Пользователь\Desktop\папки с рабочего стола\4 гб флеш\старое\картинки для презентаций\картинки в движении\люди\b10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844824"/>
            <a:ext cx="714375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НФ 1">
  <a:themeElements>
    <a:clrScheme name="Другая 40">
      <a:dk1>
        <a:srgbClr val="17365D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ИНФ 1</Template>
  <TotalTime>207</TotalTime>
  <Words>1139</Words>
  <Application>Microsoft Office PowerPoint</Application>
  <PresentationFormat>Экран (4:3)</PresentationFormat>
  <Paragraphs>303</Paragraphs>
  <Slides>56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8" baseType="lpstr">
      <vt:lpstr>ИНФ 1</vt:lpstr>
      <vt:lpstr>Image</vt:lpstr>
      <vt:lpstr>УРОК-ИГРА учитель информатики МБОУ «СОШ п.Искателей» Кушнир Н.Г.</vt:lpstr>
      <vt:lpstr>ИСТОРИЯ  РАЗВИТИЯ  ВТ</vt:lpstr>
      <vt:lpstr>С фамилией какого из древних ученых связано происхождение слова “алгоритм”:</vt:lpstr>
      <vt:lpstr>Кто считается автором самого древнего алгоритма: </vt:lpstr>
      <vt:lpstr>Кто является основоположником математической логики: </vt:lpstr>
      <vt:lpstr>Какой язык программирования был разработан раньше: </vt:lpstr>
      <vt:lpstr>Когда фирма Intel создала первый в мире микропроцессор:</vt:lpstr>
      <vt:lpstr>Как называлась первая ЭВМ? </vt:lpstr>
      <vt:lpstr>ЕДИНИЦЫ ИЗМЕРЕНИЯ</vt:lpstr>
      <vt:lpstr>Байт, килобайт и т. п.: </vt:lpstr>
      <vt:lpstr>Пункт (pt): </vt:lpstr>
      <vt:lpstr>Единицы, обозначаемые как dpi (dot per inch – точек на дюйм): </vt:lpstr>
      <vt:lpstr>Диаметр дискет:</vt:lpstr>
      <vt:lpstr>Скорость передачи информации:</vt:lpstr>
      <vt:lpstr>“Крылатые слова” и информатика </vt:lpstr>
      <vt:lpstr>Слайд 16</vt:lpstr>
      <vt:lpstr>“На ошибках учатся”. </vt:lpstr>
      <vt:lpstr>“Возмутитель спокойствия”. </vt:lpstr>
      <vt:lpstr>“Как белка в колесе”. </vt:lpstr>
      <vt:lpstr>“Краеугольный камень”. </vt:lpstr>
      <vt:lpstr>“Меньше не бывает”. </vt:lpstr>
      <vt:lpstr>КАКИЕ СТРАННЫЕ СЛОВА</vt:lpstr>
      <vt:lpstr>Амперсанд – это… </vt:lpstr>
      <vt:lpstr>Гипертекст – это... </vt:lpstr>
      <vt:lpstr>Глоссарий – это... </vt:lpstr>
      <vt:lpstr>Плоттер – это... </vt:lpstr>
      <vt:lpstr>Тильда – это... </vt:lpstr>
      <vt:lpstr>“Третий – лишний”</vt:lpstr>
      <vt:lpstr>Слайд 29</vt:lpstr>
      <vt:lpstr>Винт – это... </vt:lpstr>
      <vt:lpstr>Звезда – это... </vt:lpstr>
      <vt:lpstr>Диск – это… </vt:lpstr>
      <vt:lpstr>Индекс – это… </vt:lpstr>
      <vt:lpstr>Формат – это… </vt:lpstr>
      <vt:lpstr>ВОПРОС - ОТВЕТ</vt:lpstr>
      <vt:lpstr>Как   называется….</vt:lpstr>
      <vt:lpstr>СЛОВА С КОМПЬЮТЕРНОЙ НАЧИНКОЙ</vt:lpstr>
      <vt:lpstr>Отгадайте слова, в которых есть ПК</vt:lpstr>
      <vt:lpstr>Отгадайте слова, в которых есть операционная система ДОС</vt:lpstr>
      <vt:lpstr>ОПРЕДЕЛИ АНТИПОД</vt:lpstr>
      <vt:lpstr>Слайд 41</vt:lpstr>
      <vt:lpstr>СЛОВЕСНОЕ УРАВНЕНИЕ</vt:lpstr>
      <vt:lpstr>Х=А+В+С</vt:lpstr>
      <vt:lpstr>Х=А+В</vt:lpstr>
      <vt:lpstr>Х=А+В</vt:lpstr>
      <vt:lpstr>ИНФОРМАТИКА  И БИОЛОГИЯ</vt:lpstr>
      <vt:lpstr>Биологические термины</vt:lpstr>
      <vt:lpstr>ИНФОРМАТИКА  И СПОРТ</vt:lpstr>
      <vt:lpstr>Спортивные термины</vt:lpstr>
      <vt:lpstr>ШУТОЧНЫЕ ВОПРОСЫ</vt:lpstr>
      <vt:lpstr>ШУТОЧНЫЕ ВОПРОСЫ</vt:lpstr>
      <vt:lpstr>ШУТОЧНЫЕ ВОПРОСЫ</vt:lpstr>
      <vt:lpstr>ШУТОЧНЫЕ ВОПРОСЫ</vt:lpstr>
      <vt:lpstr>ШУТОЧНЫЕ ВОПРОСЫ</vt:lpstr>
      <vt:lpstr>ШУТОЧНЫЕ ВОПРОСЫ</vt:lpstr>
      <vt:lpstr>ШУТОЧНЫЕ ВОПРОСЫ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dc:description>http://aida.ucoz.ru</dc:description>
  <cp:lastModifiedBy>USER</cp:lastModifiedBy>
  <cp:revision>27</cp:revision>
  <dcterms:created xsi:type="dcterms:W3CDTF">2012-01-22T11:06:52Z</dcterms:created>
  <dcterms:modified xsi:type="dcterms:W3CDTF">2012-02-15T14:34:54Z</dcterms:modified>
  <cp:category>шаблоны к Powerpoint</cp:category>
</cp:coreProperties>
</file>