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ms-office.legacyDiagramTex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72" r:id="rId2"/>
    <p:sldId id="273" r:id="rId3"/>
    <p:sldId id="274" r:id="rId4"/>
    <p:sldId id="279" r:id="rId5"/>
    <p:sldId id="257" r:id="rId6"/>
    <p:sldId id="265" r:id="rId7"/>
    <p:sldId id="280" r:id="rId8"/>
    <p:sldId id="271" r:id="rId9"/>
    <p:sldId id="258" r:id="rId10"/>
    <p:sldId id="260" r:id="rId11"/>
    <p:sldId id="263" r:id="rId12"/>
    <p:sldId id="262" r:id="rId13"/>
    <p:sldId id="268" r:id="rId14"/>
    <p:sldId id="266" r:id="rId15"/>
    <p:sldId id="267" r:id="rId16"/>
    <p:sldId id="275" r:id="rId17"/>
    <p:sldId id="276" r:id="rId18"/>
    <p:sldId id="277" r:id="rId19"/>
    <p:sldId id="278" r:id="rId20"/>
    <p:sldId id="281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06/relationships/legacyDocTextInfo" Target="legacyDocTextInfo.bin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hape val="box"/>
        <c:axId val="63952768"/>
        <c:axId val="63954304"/>
        <c:axId val="0"/>
      </c:bar3DChart>
      <c:catAx>
        <c:axId val="63952768"/>
        <c:scaling>
          <c:orientation val="minMax"/>
        </c:scaling>
        <c:delete val="1"/>
        <c:axPos val="b"/>
        <c:tickLblPos val="nextTo"/>
        <c:crossAx val="63954304"/>
        <c:crosses val="autoZero"/>
        <c:auto val="1"/>
        <c:lblAlgn val="ctr"/>
        <c:lblOffset val="100"/>
      </c:catAx>
      <c:valAx>
        <c:axId val="6395430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639527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0FD36-EEF1-41A0-B2FB-257035E5C655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6F5BD1-4D7D-4292-9365-09CB766EB6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3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283A59-8296-4CD6-81F0-B699BB57185E}" type="slidenum">
              <a:rPr lang="ru-RU"/>
              <a:pPr/>
              <a:t>8</a:t>
            </a:fld>
            <a:endParaRPr lang="ru-RU"/>
          </a:p>
        </p:txBody>
      </p:sp>
      <p:sp>
        <p:nvSpPr>
          <p:cNvPr id="215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2F1C038-F187-4322-B51F-3287975EC4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028AFCA-BE56-450A-83E2-226D15C58C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CF36FAA-D58A-4DD7-9BC0-F9E5D3BEC92A}" type="datetimeFigureOut">
              <a:rPr lang="ru-RU" smtClean="0"/>
              <a:pPr/>
              <a:t>12.11.2012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B74B98B-76A6-4949-9C3E-70DBAFBB64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img0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800" y="7929594"/>
            <a:ext cx="16969785" cy="14158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img016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72000" y="1928802"/>
            <a:ext cx="4072894" cy="41758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50800" dist="38100" dir="2700000" sx="65000" sy="65000" algn="tl" rotWithShape="0">
              <a:prstClr val="black">
                <a:alpha val="40000"/>
              </a:prstClr>
            </a:outerShdw>
          </a:effectLst>
          <a:scene3d>
            <a:camera prst="obliqueTopLeft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214422"/>
            <a:ext cx="4043362" cy="5357826"/>
          </a:xfrm>
        </p:spPr>
        <p:txBody>
          <a:bodyPr>
            <a:normAutofit/>
          </a:bodyPr>
          <a:lstStyle/>
          <a:p>
            <a:pPr marL="0">
              <a:lnSpc>
                <a:spcPct val="150000"/>
              </a:lnSpc>
              <a:spcAft>
                <a:spcPts val="600"/>
              </a:spcAft>
              <a:buNone/>
            </a:pPr>
            <a:r>
              <a:rPr lang="ru-RU" sz="2400" dirty="0" smtClean="0"/>
              <a:t>На Всероссийском съезде учителей биологии (2011 г.) обсуждались основные вопросы образования. </a:t>
            </a:r>
          </a:p>
          <a:p>
            <a:pPr marL="0">
              <a:lnSpc>
                <a:spcPct val="150000"/>
              </a:lnSpc>
              <a:buNone/>
            </a:pPr>
            <a:r>
              <a:rPr lang="ru-RU" sz="2400" dirty="0" smtClean="0"/>
              <a:t>Важнейшей особенностью нового стандарта является то, что он </a:t>
            </a:r>
            <a:r>
              <a:rPr lang="ru-RU" sz="2400" i="1" dirty="0" smtClean="0"/>
              <a:t>устанавливает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личностные  требования</a:t>
            </a:r>
            <a:r>
              <a:rPr lang="ru-RU" sz="2400" i="1" dirty="0" smtClean="0"/>
              <a:t> освоения программы</a:t>
            </a:r>
            <a:r>
              <a:rPr lang="ru-RU" sz="2400" dirty="0" smtClean="0"/>
              <a:t>. </a:t>
            </a:r>
          </a:p>
          <a:p>
            <a:pPr marL="0">
              <a:buNone/>
            </a:pPr>
            <a:endParaRPr lang="ru-RU" sz="24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19200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3200" cap="all" dirty="0" smtClean="0">
                <a:solidFill>
                  <a:schemeClr val="accent2">
                    <a:lumMod val="75000"/>
                  </a:schemeClr>
                </a:solidFill>
              </a:rPr>
              <a:t>Новый стандарт  </a:t>
            </a:r>
            <a:r>
              <a:rPr lang="ru-RU" sz="3200" i="1" dirty="0" smtClean="0">
                <a:solidFill>
                  <a:schemeClr val="accent2">
                    <a:lumMod val="75000"/>
                  </a:schemeClr>
                </a:solidFill>
              </a:rPr>
              <a:t>—</a:t>
            </a:r>
            <a:r>
              <a:rPr lang="ru-RU" sz="3200" cap="all" dirty="0" smtClean="0">
                <a:solidFill>
                  <a:schemeClr val="accent2">
                    <a:lumMod val="75000"/>
                  </a:schemeClr>
                </a:solidFill>
              </a:rPr>
              <a:t> новые подходы</a:t>
            </a:r>
            <a:endParaRPr lang="ru-RU" sz="3200" cap="all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1000100" y="2357430"/>
            <a:ext cx="7929618" cy="1038244"/>
          </a:xfrm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CC0000"/>
                </a:solidFill>
              </a:rPr>
              <a:t>Увеличенная губа Габсбургов</a:t>
            </a:r>
            <a:r>
              <a:rPr lang="ru-RU" sz="2400" b="1" i="1" dirty="0">
                <a:solidFill>
                  <a:srgbClr val="CC0000"/>
                </a:solidFill>
              </a:rPr>
              <a:t> –</a:t>
            </a:r>
            <a:r>
              <a:rPr lang="ru-RU" sz="4000" i="1" dirty="0"/>
              <a:t> </a:t>
            </a:r>
            <a:r>
              <a:rPr lang="ru-RU" sz="2800" i="1" dirty="0">
                <a:solidFill>
                  <a:schemeClr val="accent2">
                    <a:lumMod val="50000"/>
                  </a:schemeClr>
                </a:solidFill>
              </a:rPr>
              <a:t>признак, сохранившийся в династии с XVII по XIX век</a:t>
            </a:r>
          </a:p>
        </p:txBody>
      </p:sp>
      <p:pic>
        <p:nvPicPr>
          <p:cNvPr id="19465" name="Picture 9" descr="губа1 копия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3500438"/>
            <a:ext cx="2643206" cy="2845601"/>
          </a:xfrm>
          <a:noFill/>
          <a:ln w="57150">
            <a:solidFill>
              <a:srgbClr val="993366"/>
            </a:solidFill>
          </a:ln>
        </p:spPr>
      </p:pic>
      <p:pic>
        <p:nvPicPr>
          <p:cNvPr id="19466" name="Picture 10" descr="губа2 копия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786050" y="4286256"/>
            <a:ext cx="1439862" cy="2269316"/>
          </a:xfrm>
          <a:noFill/>
          <a:ln w="44450">
            <a:solidFill>
              <a:srgbClr val="0000FF"/>
            </a:solidFill>
          </a:ln>
        </p:spPr>
      </p:pic>
      <p:pic>
        <p:nvPicPr>
          <p:cNvPr id="19470" name="Picture 14" descr="губа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6643702" y="3429000"/>
            <a:ext cx="2116127" cy="2438678"/>
          </a:xfrm>
          <a:noFill/>
          <a:ln w="57150">
            <a:solidFill>
              <a:srgbClr val="993366"/>
            </a:solidFill>
          </a:ln>
        </p:spPr>
      </p:pic>
      <p:pic>
        <p:nvPicPr>
          <p:cNvPr id="19471" name="Picture 15" descr="губа4 копи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3929066"/>
            <a:ext cx="1416050" cy="2533650"/>
          </a:xfrm>
          <a:prstGeom prst="rect">
            <a:avLst/>
          </a:prstGeom>
          <a:noFill/>
          <a:ln w="4445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14348" y="357166"/>
            <a:ext cx="807249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НАУЧНО-ПРАКТИЧЕСКАЯ КОНФЕРЕНЦИЯ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«НАСЛЕДСТВЕННЫЕ БОЛЕЗНИ И ИХ ПРОФИЛАКТИКА»</a:t>
            </a:r>
          </a:p>
          <a:p>
            <a:pPr algn="ctr"/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000" b="1" cap="small" dirty="0" smtClean="0">
                <a:solidFill>
                  <a:schemeClr val="accent6">
                    <a:lumMod val="50000"/>
                  </a:schemeClr>
                </a:solidFill>
              </a:rPr>
              <a:t>ПРЕЗЕНТАЦИИ И РЕШЕНИЕ ЗАДАЧ</a:t>
            </a:r>
            <a:endParaRPr lang="ru-RU" sz="2000" b="1" cap="small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8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8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8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800"/>
                            </p:stCondLst>
                            <p:childTnLst>
                              <p:par>
                                <p:cTn id="30" presetID="52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571472" y="500042"/>
            <a:ext cx="8215370" cy="2314580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У этого мальчика шесть пальцев на руках и ногах.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Это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результат действия редко встречающегося </a:t>
            </a:r>
            <a:r>
              <a:rPr lang="ru-RU" sz="2800" i="1" dirty="0">
                <a:solidFill>
                  <a:schemeClr val="accent2">
                    <a:lumMod val="75000"/>
                  </a:schemeClr>
                </a:solidFill>
              </a:rPr>
              <a:t>доминантного гена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i="1" dirty="0">
                <a:solidFill>
                  <a:schemeClr val="tx1"/>
                </a:solidFill>
              </a:rPr>
              <a:t>полидактилии: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в его семье 10 живущих членов имеют в совокупности 18 дополнительных пальцев</a:t>
            </a:r>
          </a:p>
        </p:txBody>
      </p:sp>
      <p:pic>
        <p:nvPicPr>
          <p:cNvPr id="25608" name="Picture 8" descr="шестипалый0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5002" y="3357562"/>
            <a:ext cx="2576802" cy="3027360"/>
          </a:xfrm>
          <a:prstGeom prst="rect">
            <a:avLst/>
          </a:prstGeom>
          <a:noFill/>
          <a:ln w="57150">
            <a:solidFill>
              <a:srgbClr val="800080"/>
            </a:solidFill>
            <a:miter lim="800000"/>
            <a:headEnd/>
            <a:tailEnd/>
          </a:ln>
        </p:spPr>
      </p:pic>
      <p:pic>
        <p:nvPicPr>
          <p:cNvPr id="25611" name="Picture 11" descr="6 пальцев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3" y="3357562"/>
            <a:ext cx="2357454" cy="2024889"/>
          </a:xfrm>
          <a:prstGeom prst="rect">
            <a:avLst/>
          </a:prstGeom>
          <a:noFill/>
          <a:ln w="57150">
            <a:solidFill>
              <a:srgbClr val="80008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256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72100" y="1828800"/>
            <a:ext cx="3771900" cy="3657600"/>
          </a:xfrm>
        </p:spPr>
        <p:txBody>
          <a:bodyPr/>
          <a:lstStyle/>
          <a:p>
            <a:pPr>
              <a:buFontTx/>
              <a:buNone/>
            </a:pPr>
            <a:endParaRPr lang="ru-RU" sz="2800"/>
          </a:p>
          <a:p>
            <a:pPr>
              <a:buFont typeface="Wingdings" pitchFamily="2" charset="2"/>
              <a:buChar char="ü"/>
            </a:pPr>
            <a:endParaRPr lang="ru-RU" sz="2800"/>
          </a:p>
          <a:p>
            <a:pPr>
              <a:buFont typeface="Wingdings" pitchFamily="2" charset="2"/>
              <a:buChar char="ü"/>
            </a:pPr>
            <a:endParaRPr lang="ru-RU" sz="2800"/>
          </a:p>
          <a:p>
            <a:pPr>
              <a:buFont typeface="Wingdings" pitchFamily="2" charset="2"/>
              <a:buChar char="ü"/>
            </a:pPr>
            <a:endParaRPr lang="ru-RU" sz="2800"/>
          </a:p>
          <a:p>
            <a:pPr>
              <a:buFont typeface="Wingdings" pitchFamily="2" charset="2"/>
              <a:buChar char="ü"/>
            </a:pPr>
            <a:endParaRPr lang="ru-RU" sz="2800"/>
          </a:p>
          <a:p>
            <a:pPr>
              <a:buFont typeface="Wingdings" pitchFamily="2" charset="2"/>
              <a:buChar char="ü"/>
            </a:pPr>
            <a:endParaRPr lang="ru-RU" sz="2800"/>
          </a:p>
        </p:txBody>
      </p:sp>
      <p:graphicFrame>
        <p:nvGraphicFramePr>
          <p:cNvPr id="23555" name="Diagram 3"/>
          <p:cNvGraphicFramePr>
            <a:graphicFrameLocks/>
          </p:cNvGraphicFramePr>
          <p:nvPr>
            <p:ph type="dgm" idx="1"/>
          </p:nvPr>
        </p:nvGraphicFramePr>
        <p:xfrm>
          <a:off x="831850" y="101600"/>
          <a:ext cx="7732713" cy="6767513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  <p:pic>
        <p:nvPicPr>
          <p:cNvPr id="23574" name="Picture 22" descr="корона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-387350"/>
            <a:ext cx="2736850" cy="1727200"/>
          </a:xfrm>
          <a:prstGeom prst="rect">
            <a:avLst/>
          </a:prstGeom>
          <a:noFill/>
        </p:spPr>
      </p:pic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4572000" y="1052513"/>
            <a:ext cx="793750" cy="544512"/>
          </a:xfrm>
          <a:prstGeom prst="rect">
            <a:avLst/>
          </a:prstGeom>
          <a:noFill/>
          <a:ln w="25400">
            <a:solidFill>
              <a:srgbClr val="808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X г</a:t>
            </a:r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3995738" y="404813"/>
            <a:ext cx="1511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</a:rPr>
              <a:t>КОРОЛЕВА ВИКТОРИЯ</a:t>
            </a:r>
          </a:p>
        </p:txBody>
      </p:sp>
      <p:sp>
        <p:nvSpPr>
          <p:cNvPr id="23577" name="Text Box 25"/>
          <p:cNvSpPr txBox="1">
            <a:spLocks noChangeArrowheads="1"/>
          </p:cNvSpPr>
          <p:nvPr/>
        </p:nvSpPr>
        <p:spPr bwMode="auto">
          <a:xfrm>
            <a:off x="6300788" y="1700213"/>
            <a:ext cx="792162" cy="544512"/>
          </a:xfrm>
          <a:prstGeom prst="rect">
            <a:avLst/>
          </a:prstGeom>
          <a:noFill/>
          <a:ln w="25400">
            <a:solidFill>
              <a:srgbClr val="808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X г   </a:t>
            </a:r>
          </a:p>
        </p:txBody>
      </p:sp>
      <p:sp>
        <p:nvSpPr>
          <p:cNvPr id="23578" name="AutoShape 26"/>
          <p:cNvSpPr>
            <a:spLocks noChangeArrowheads="1"/>
          </p:cNvSpPr>
          <p:nvPr/>
        </p:nvSpPr>
        <p:spPr bwMode="auto">
          <a:xfrm rot="-2729420">
            <a:off x="7308056" y="1413669"/>
            <a:ext cx="576263" cy="142875"/>
          </a:xfrm>
          <a:prstGeom prst="rightArrow">
            <a:avLst>
              <a:gd name="adj1" fmla="val 50000"/>
              <a:gd name="adj2" fmla="val 10083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580" name="Text Box 28"/>
          <p:cNvSpPr txBox="1">
            <a:spLocks noChangeArrowheads="1"/>
          </p:cNvSpPr>
          <p:nvPr/>
        </p:nvSpPr>
        <p:spPr bwMode="auto">
          <a:xfrm>
            <a:off x="1909763" y="1773238"/>
            <a:ext cx="790575" cy="544512"/>
          </a:xfrm>
          <a:prstGeom prst="rect">
            <a:avLst/>
          </a:prstGeom>
          <a:noFill/>
          <a:ln w="25400">
            <a:solidFill>
              <a:srgbClr val="808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X г   </a:t>
            </a:r>
          </a:p>
        </p:txBody>
      </p:sp>
      <p:sp>
        <p:nvSpPr>
          <p:cNvPr id="23581" name="Line 29"/>
          <p:cNvSpPr>
            <a:spLocks noChangeShapeType="1"/>
          </p:cNvSpPr>
          <p:nvPr/>
        </p:nvSpPr>
        <p:spPr bwMode="auto">
          <a:xfrm flipH="1">
            <a:off x="827088" y="2708275"/>
            <a:ext cx="936625" cy="122555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4643438" y="3068638"/>
            <a:ext cx="792162" cy="544512"/>
          </a:xfrm>
          <a:prstGeom prst="rect">
            <a:avLst/>
          </a:prstGeom>
          <a:noFill/>
          <a:ln w="25400">
            <a:solidFill>
              <a:srgbClr val="808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X г</a:t>
            </a: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395288" y="4005263"/>
            <a:ext cx="1819275" cy="91598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В испанскую</a:t>
            </a:r>
          </a:p>
          <a:p>
            <a:r>
              <a:rPr lang="ru-RU"/>
              <a:t>Королевскую</a:t>
            </a:r>
          </a:p>
          <a:p>
            <a:r>
              <a:rPr lang="ru-RU"/>
              <a:t>фамилию</a:t>
            </a:r>
          </a:p>
        </p:txBody>
      </p:sp>
      <p:sp>
        <p:nvSpPr>
          <p:cNvPr id="23584" name="Line 32"/>
          <p:cNvSpPr>
            <a:spLocks noChangeShapeType="1"/>
          </p:cNvSpPr>
          <p:nvPr/>
        </p:nvSpPr>
        <p:spPr bwMode="auto">
          <a:xfrm flipV="1">
            <a:off x="2773363" y="1628775"/>
            <a:ext cx="935037" cy="3603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5" name="Line 33"/>
          <p:cNvSpPr>
            <a:spLocks noChangeShapeType="1"/>
          </p:cNvSpPr>
          <p:nvPr/>
        </p:nvSpPr>
        <p:spPr bwMode="auto">
          <a:xfrm>
            <a:off x="5580063" y="1557338"/>
            <a:ext cx="720725" cy="2873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6" name="Line 34"/>
          <p:cNvSpPr>
            <a:spLocks noChangeShapeType="1"/>
          </p:cNvSpPr>
          <p:nvPr/>
        </p:nvSpPr>
        <p:spPr bwMode="auto">
          <a:xfrm flipH="1">
            <a:off x="2124075" y="2781300"/>
            <a:ext cx="1588" cy="647700"/>
          </a:xfrm>
          <a:prstGeom prst="line">
            <a:avLst/>
          </a:prstGeom>
          <a:noFill/>
          <a:ln w="412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7" name="Line 35"/>
          <p:cNvSpPr>
            <a:spLocks noChangeShapeType="1"/>
          </p:cNvSpPr>
          <p:nvPr/>
        </p:nvSpPr>
        <p:spPr bwMode="auto">
          <a:xfrm>
            <a:off x="1835150" y="3284538"/>
            <a:ext cx="5762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89" name="Line 37"/>
          <p:cNvSpPr>
            <a:spLocks noChangeShapeType="1"/>
          </p:cNvSpPr>
          <p:nvPr/>
        </p:nvSpPr>
        <p:spPr bwMode="auto">
          <a:xfrm>
            <a:off x="4356100" y="2492375"/>
            <a:ext cx="7191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92" name="Text Box 40"/>
          <p:cNvSpPr txBox="1">
            <a:spLocks noChangeArrowheads="1"/>
          </p:cNvSpPr>
          <p:nvPr/>
        </p:nvSpPr>
        <p:spPr bwMode="auto">
          <a:xfrm>
            <a:off x="5651500" y="3141663"/>
            <a:ext cx="2089150" cy="64135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АЛИСА АНГЛИЙСКАЯ</a:t>
            </a:r>
          </a:p>
        </p:txBody>
      </p:sp>
      <p:sp>
        <p:nvSpPr>
          <p:cNvPr id="23593" name="Text Box 41"/>
          <p:cNvSpPr txBox="1">
            <a:spLocks noChangeArrowheads="1"/>
          </p:cNvSpPr>
          <p:nvPr/>
        </p:nvSpPr>
        <p:spPr bwMode="auto">
          <a:xfrm>
            <a:off x="4572000" y="4508500"/>
            <a:ext cx="2089150" cy="779463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АЛЕКСАНДРА</a:t>
            </a:r>
          </a:p>
          <a:p>
            <a:pPr>
              <a:spcBef>
                <a:spcPct val="50000"/>
              </a:spcBef>
            </a:pPr>
            <a:r>
              <a:rPr lang="ru-RU"/>
              <a:t>ФЕДОРОВНА</a:t>
            </a:r>
          </a:p>
        </p:txBody>
      </p:sp>
      <p:sp>
        <p:nvSpPr>
          <p:cNvPr id="23594" name="Text Box 42"/>
          <p:cNvSpPr txBox="1">
            <a:spLocks noChangeArrowheads="1"/>
          </p:cNvSpPr>
          <p:nvPr/>
        </p:nvSpPr>
        <p:spPr bwMode="auto">
          <a:xfrm>
            <a:off x="5724525" y="5805488"/>
            <a:ext cx="2089150" cy="36671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АЛЕКСЕЙ</a:t>
            </a:r>
          </a:p>
        </p:txBody>
      </p:sp>
      <p:sp>
        <p:nvSpPr>
          <p:cNvPr id="23595" name="Text Box 43"/>
          <p:cNvSpPr txBox="1">
            <a:spLocks noChangeArrowheads="1"/>
          </p:cNvSpPr>
          <p:nvPr/>
        </p:nvSpPr>
        <p:spPr bwMode="auto">
          <a:xfrm>
            <a:off x="179388" y="260350"/>
            <a:ext cx="3024187" cy="91598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РОДОСЛОВНАЯ ГЕМОФИЛИИ В СЕМЬЕ РОМАНОВЫХ</a:t>
            </a:r>
          </a:p>
        </p:txBody>
      </p:sp>
      <p:sp>
        <p:nvSpPr>
          <p:cNvPr id="23596" name="Line 44"/>
          <p:cNvSpPr>
            <a:spLocks noChangeShapeType="1"/>
          </p:cNvSpPr>
          <p:nvPr/>
        </p:nvSpPr>
        <p:spPr bwMode="auto">
          <a:xfrm>
            <a:off x="4716463" y="3860800"/>
            <a:ext cx="0" cy="504825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97" name="Line 45"/>
          <p:cNvSpPr>
            <a:spLocks noChangeShapeType="1"/>
          </p:cNvSpPr>
          <p:nvPr/>
        </p:nvSpPr>
        <p:spPr bwMode="auto">
          <a:xfrm>
            <a:off x="4500563" y="4221163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598" name="Text Box 46"/>
          <p:cNvSpPr txBox="1">
            <a:spLocks noChangeArrowheads="1"/>
          </p:cNvSpPr>
          <p:nvPr/>
        </p:nvSpPr>
        <p:spPr bwMode="auto">
          <a:xfrm>
            <a:off x="3708400" y="4508500"/>
            <a:ext cx="792163" cy="544513"/>
          </a:xfrm>
          <a:prstGeom prst="rect">
            <a:avLst/>
          </a:prstGeom>
          <a:noFill/>
          <a:ln w="25400">
            <a:solidFill>
              <a:srgbClr val="808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X г</a:t>
            </a:r>
          </a:p>
        </p:txBody>
      </p:sp>
      <p:sp>
        <p:nvSpPr>
          <p:cNvPr id="23599" name="Text Box 47"/>
          <p:cNvSpPr txBox="1">
            <a:spLocks noChangeArrowheads="1"/>
          </p:cNvSpPr>
          <p:nvPr/>
        </p:nvSpPr>
        <p:spPr bwMode="auto">
          <a:xfrm>
            <a:off x="3995738" y="5734050"/>
            <a:ext cx="792162" cy="544513"/>
          </a:xfrm>
          <a:prstGeom prst="rect">
            <a:avLst/>
          </a:prstGeom>
          <a:noFill/>
          <a:ln w="25400">
            <a:solidFill>
              <a:srgbClr val="808000"/>
            </a:solidFill>
            <a:miter lim="800000"/>
            <a:headEnd/>
            <a:tailEnd/>
          </a:ln>
          <a:effectLst/>
        </p:spPr>
        <p:txBody>
          <a:bodyPr anchor="ctr" anchorCtr="1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X г   </a:t>
            </a:r>
          </a:p>
        </p:txBody>
      </p:sp>
      <p:sp>
        <p:nvSpPr>
          <p:cNvPr id="23601" name="Line 49"/>
          <p:cNvSpPr>
            <a:spLocks noChangeShapeType="1"/>
          </p:cNvSpPr>
          <p:nvPr/>
        </p:nvSpPr>
        <p:spPr bwMode="auto">
          <a:xfrm>
            <a:off x="3851275" y="5300663"/>
            <a:ext cx="0" cy="504825"/>
          </a:xfrm>
          <a:prstGeom prst="line">
            <a:avLst/>
          </a:prstGeom>
          <a:noFill/>
          <a:ln w="539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602" name="Line 50"/>
          <p:cNvSpPr>
            <a:spLocks noChangeShapeType="1"/>
          </p:cNvSpPr>
          <p:nvPr/>
        </p:nvSpPr>
        <p:spPr bwMode="auto">
          <a:xfrm>
            <a:off x="3635375" y="5661025"/>
            <a:ext cx="43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3603" name="AutoShape 51"/>
          <p:cNvSpPr>
            <a:spLocks noChangeArrowheads="1"/>
          </p:cNvSpPr>
          <p:nvPr/>
        </p:nvSpPr>
        <p:spPr bwMode="auto">
          <a:xfrm rot="-2729420">
            <a:off x="5003007" y="5374481"/>
            <a:ext cx="576262" cy="142875"/>
          </a:xfrm>
          <a:prstGeom prst="rightArrow">
            <a:avLst>
              <a:gd name="adj1" fmla="val 50000"/>
              <a:gd name="adj2" fmla="val 100833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6203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Апробация  учебников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img01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14414" y="1785926"/>
            <a:ext cx="2928958" cy="3907496"/>
          </a:xfrm>
          <a:effectLst>
            <a:innerShdw blurRad="63500" dist="165100" dir="8100000">
              <a:prstClr val="black">
                <a:alpha val="50000"/>
              </a:prstClr>
            </a:innerShdw>
          </a:effectLst>
          <a:scene3d>
            <a:camera prst="obliqueBottomLeft"/>
            <a:lightRig rig="threePt" dir="t"/>
          </a:scene3d>
        </p:spPr>
      </p:pic>
      <p:pic>
        <p:nvPicPr>
          <p:cNvPr id="6" name="Содержимое 5" descr="img01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14876" y="1785926"/>
            <a:ext cx="3035126" cy="3942254"/>
          </a:xfrm>
          <a:effectLst>
            <a:innerShdw blurRad="63500" dist="114300" dir="8100000">
              <a:prstClr val="black">
                <a:alpha val="50000"/>
              </a:prstClr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857224" y="71435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в течении нескольких лет </a:t>
            </a:r>
            <a:b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</a:rPr>
              <a:t>по линии </a:t>
            </a:r>
            <a:r>
              <a:rPr lang="ru-RU" sz="3200" dirty="0" err="1" smtClean="0">
                <a:solidFill>
                  <a:schemeClr val="accent5">
                    <a:lumMod val="75000"/>
                  </a:schemeClr>
                </a:solidFill>
              </a:rPr>
              <a:t>Трайтака</a:t>
            </a:r>
            <a:endParaRPr lang="ru-RU" sz="32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5857892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Аппарат ориентировки и аппарат контроля знаний…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072462" y="6000768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Д.С.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54" y="571480"/>
            <a:ext cx="8358246" cy="157639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                 	СЕМИНАР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    «Развитие  общеучебных  умений и навыков работы с учебной литературой»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2214554"/>
            <a:ext cx="3071834" cy="3214710"/>
          </a:xfrm>
        </p:spPr>
        <p:txBody>
          <a:bodyPr/>
          <a:lstStyle/>
          <a:p>
            <a:r>
              <a:rPr lang="ru-RU" dirty="0" smtClean="0"/>
              <a:t>Лекция </a:t>
            </a:r>
          </a:p>
          <a:p>
            <a:pPr>
              <a:buNone/>
            </a:pPr>
            <a:r>
              <a:rPr lang="ru-RU" dirty="0" smtClean="0"/>
              <a:t>   «УМК </a:t>
            </a:r>
            <a:br>
              <a:rPr lang="ru-RU" dirty="0" smtClean="0"/>
            </a:br>
            <a:r>
              <a:rPr lang="ru-RU" dirty="0" smtClean="0"/>
              <a:t>по биологии </a:t>
            </a:r>
            <a:br>
              <a:rPr lang="ru-RU" dirty="0" smtClean="0"/>
            </a:br>
            <a:r>
              <a:rPr lang="ru-RU" dirty="0" smtClean="0"/>
              <a:t>в 7 классе»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29256" y="2143116"/>
            <a:ext cx="3059804" cy="3214710"/>
          </a:xfrm>
        </p:spPr>
        <p:txBody>
          <a:bodyPr/>
          <a:lstStyle/>
          <a:p>
            <a:r>
              <a:rPr lang="ru-RU" dirty="0" smtClean="0"/>
              <a:t>Мастер - класс «Приемы эффективной работы с учебником»</a:t>
            </a:r>
          </a:p>
          <a:p>
            <a:pPr marL="0" indent="0" algn="r">
              <a:buNone/>
            </a:pPr>
            <a:r>
              <a:rPr lang="ru-RU" sz="2000" dirty="0" smtClean="0"/>
              <a:t>Представлены фрагменты некоторых уроков. Тренинги.</a:t>
            </a:r>
            <a:endParaRPr lang="ru-RU" sz="2000" dirty="0"/>
          </a:p>
        </p:txBody>
      </p:sp>
      <p:pic>
        <p:nvPicPr>
          <p:cNvPr id="2050" name="Picture 2" descr="C:\Documents and Settings\Пользователь\Мои документы\РАБОТА УЧИТЕЛЯ\ПЕД ЧТЕНИЯ\i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86116" y="2071679"/>
            <a:ext cx="2061121" cy="3000396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Above"/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6" name="Прямоугольник 5"/>
          <p:cNvSpPr/>
          <p:nvPr/>
        </p:nvSpPr>
        <p:spPr>
          <a:xfrm>
            <a:off x="214282" y="5214950"/>
            <a:ext cx="86439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  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После проведения семинара по учебникам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Трайтака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начали работать в школах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п. Красное и шк.№1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990634">
            <a:off x="49538" y="4568449"/>
            <a:ext cx="1643074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Стартовая площадка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0706981">
            <a:off x="102876" y="193979"/>
            <a:ext cx="1643074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базе нашей школы</a:t>
            </a:r>
            <a:endParaRPr lang="ru-RU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Всероссийский конкурс «Педагогические инновации»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Содержимое 4" descr="img017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883384" y="1524000"/>
            <a:ext cx="3206869" cy="4572000"/>
          </a:xfrm>
        </p:spPr>
      </p:pic>
      <p:pic>
        <p:nvPicPr>
          <p:cNvPr id="6" name="Содержимое 5" descr="img018.jp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tretch>
            <a:fillRect/>
          </a:stretch>
        </p:blipFill>
        <p:spPr>
          <a:xfrm>
            <a:off x="5054062" y="1524000"/>
            <a:ext cx="3247513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 вниз 7"/>
          <p:cNvSpPr/>
          <p:nvPr/>
        </p:nvSpPr>
        <p:spPr>
          <a:xfrm>
            <a:off x="4214810" y="1071546"/>
            <a:ext cx="428628" cy="1357322"/>
          </a:xfrm>
          <a:prstGeom prst="downArrow">
            <a:avLst/>
          </a:prstGeom>
          <a:solidFill>
            <a:schemeClr val="bg2">
              <a:lumMod val="50000"/>
              <a:alpha val="83000"/>
            </a:schemeClr>
          </a:solidFill>
          <a:effectLst>
            <a:reflection blurRad="6350" stA="50000" endA="295" endPos="92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643470"/>
          </a:xfrm>
        </p:spPr>
        <p:txBody>
          <a:bodyPr>
            <a:normAutofit fontScale="92500" lnSpcReduction="10000"/>
          </a:bodyPr>
          <a:lstStyle/>
          <a:p>
            <a:pPr marL="0" algn="r">
              <a:buNone/>
            </a:pPr>
            <a:endParaRPr lang="ru-RU" sz="2400" spc="-10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accent2">
                  <a:lumMod val="50000"/>
                </a:schemeClr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  <a:p>
            <a:pPr marL="0" algn="just">
              <a:buNone/>
            </a:pPr>
            <a:r>
              <a:rPr lang="ru-RU" sz="24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БУДЕТ ЗАНИМАТЬ ВСЕ БОЛЬШЕЕ МЕСТО В</a:t>
            </a:r>
          </a:p>
          <a:p>
            <a:pPr marL="0" algn="r">
              <a:buNone/>
            </a:pPr>
            <a:r>
              <a:rPr lang="ru-RU" sz="24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ПРЕПОДАВАНИИ БИОЛОГИИ</a:t>
            </a:r>
          </a:p>
          <a:p>
            <a:pPr marL="0">
              <a:buFont typeface="Wingdings" pitchFamily="2" charset="2"/>
              <a:buChar char="v"/>
            </a:pP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Презентации на школьные научно-практические конференции</a:t>
            </a:r>
          </a:p>
          <a:p>
            <a:pPr marL="0">
              <a:buFont typeface="Wingdings" pitchFamily="2" charset="2"/>
              <a:buChar char="v"/>
            </a:pP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Презентации к окружному семинару по теме «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Современные проблемы ОС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»</a:t>
            </a:r>
          </a:p>
          <a:p>
            <a:pPr marL="0">
              <a:buFont typeface="Wingdings" pitchFamily="2" charset="2"/>
              <a:buChar char="v"/>
            </a:pP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Окружной конкурс  «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Природные сокровища тундры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» в рамках </a:t>
            </a:r>
            <a:r>
              <a:rPr lang="ru-RU" sz="2400" i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международной экологической акции 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«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206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Марш парков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», 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2010 г.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, </a:t>
            </a:r>
            <a:b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</a:br>
            <a:r>
              <a:rPr lang="ru-RU" sz="2400" i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2  место 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(участники - все школы города, многие сельские школы)</a:t>
            </a:r>
          </a:p>
          <a:p>
            <a:pPr marL="0">
              <a:buFont typeface="Wingdings" pitchFamily="2" charset="2"/>
              <a:buChar char="v"/>
            </a:pP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Всероссийский конкурс  «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Первые  шаги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» , лауреаты 2-ой степени</a:t>
            </a:r>
          </a:p>
          <a:p>
            <a:pPr marL="0">
              <a:buFont typeface="Wingdings" pitchFamily="2" charset="2"/>
              <a:buChar char="v"/>
            </a:pP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Полевые сборы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в заповеднике «Ненецкий» (</a:t>
            </a:r>
            <a:r>
              <a:rPr lang="ru-RU" sz="2400" i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факультатив          				«Удивительное в мире животных»</a:t>
            </a:r>
            <a:r>
              <a:rPr lang="ru-RU" sz="24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)</a:t>
            </a:r>
          </a:p>
          <a:p>
            <a:pPr marL="0">
              <a:buNone/>
            </a:pPr>
            <a:endParaRPr lang="ru-RU" sz="2400" spc="-10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ПРОЕКТНО- ИССЛЕДОВАТЕЛЬСКАЯ ДЕЯТЕЛЬНОСТЬ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387856">
            <a:off x="5125269" y="903760"/>
            <a:ext cx="3428992" cy="1138773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</a:rPr>
              <a:t>НЕОБХОДИМО УМЕНИЕ САМОСТОЯТЕЛЬНО РАБОТАТЬ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0481961">
            <a:off x="7691501" y="4471609"/>
            <a:ext cx="1315938" cy="461665"/>
          </a:xfrm>
          <a:prstGeom prst="rect">
            <a:avLst/>
          </a:prstGeom>
          <a:solidFill>
            <a:schemeClr val="lt1">
              <a:alpha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место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500042"/>
            <a:ext cx="77834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 </a:t>
            </a:r>
            <a:r>
              <a:rPr lang="ru-RU" sz="28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Долгосрочный   проект – исследование  «</a:t>
            </a:r>
            <a:r>
              <a:rPr lang="ru-RU" sz="2800" b="1" spc="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Близнецы нашей школы</a:t>
            </a:r>
            <a:r>
              <a:rPr lang="ru-RU" sz="28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»</a:t>
            </a:r>
            <a:r>
              <a:rPr lang="ru-RU" sz="2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 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4357686" y="1857364"/>
            <a:ext cx="4500594" cy="4365023"/>
            <a:chOff x="4286248" y="1428736"/>
            <a:chExt cx="4500594" cy="4365023"/>
          </a:xfrm>
        </p:grpSpPr>
        <p:pic>
          <p:nvPicPr>
            <p:cNvPr id="4" name="Рисунок 3" descr="Изображение 016.jp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357686" y="1428736"/>
              <a:ext cx="4357718" cy="3268289"/>
            </a:xfrm>
            <a:prstGeom prst="rect">
              <a:avLst/>
            </a:prstGeom>
            <a:ln w="63500">
              <a:solidFill>
                <a:schemeClr val="accent4">
                  <a:lumMod val="75000"/>
                </a:schemeClr>
              </a:solidFill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4286248" y="4857759"/>
              <a:ext cx="4500594" cy="936000"/>
            </a:xfrm>
            <a:prstGeom prst="rect">
              <a:avLst/>
            </a:prstGeom>
            <a:blipFill dpi="0" rotWithShape="1">
              <a:blip r:embed="rId3">
                <a:alphaModFix amt="29000"/>
              </a:blip>
              <a:srcRect/>
              <a:tile tx="0" ty="0" sx="100000" sy="100000" flip="none" algn="tl"/>
            </a:blipFill>
            <a:ln w="38100">
              <a:solidFill>
                <a:srgbClr val="7030A0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200"/>
                </a:spcBef>
                <a:spcAft>
                  <a:spcPts val="600"/>
                </a:spcAft>
              </a:pPr>
              <a:r>
                <a:rPr lang="ru-RU" b="1" dirty="0" smtClean="0"/>
                <a:t>Александра и Екатерина </a:t>
              </a:r>
              <a:r>
                <a:rPr lang="ru-RU" b="1" i="1" dirty="0" smtClean="0"/>
                <a:t>Мерщий</a:t>
              </a:r>
            </a:p>
            <a:p>
              <a:pPr algn="ctr">
                <a:spcBef>
                  <a:spcPts val="600"/>
                </a:spcBef>
                <a:spcAft>
                  <a:spcPts val="600"/>
                </a:spcAft>
              </a:pPr>
              <a:r>
                <a:rPr lang="ru-RU" b="1" dirty="0" smtClean="0"/>
                <a:t>Регина и </a:t>
              </a:r>
              <a:r>
                <a:rPr lang="ru-RU" b="1" dirty="0" err="1" smtClean="0"/>
                <a:t>Рената</a:t>
              </a:r>
              <a:r>
                <a:rPr lang="ru-RU" b="1" dirty="0" smtClean="0"/>
                <a:t>  </a:t>
              </a:r>
              <a:r>
                <a:rPr lang="ru-RU" b="1" i="1" dirty="0" smtClean="0"/>
                <a:t>Валиевы</a:t>
              </a:r>
              <a:endParaRPr lang="ru-RU" b="1" i="1" dirty="0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857224" y="1857364"/>
            <a:ext cx="3286148" cy="4381530"/>
            <a:chOff x="857224" y="1857364"/>
            <a:chExt cx="3286148" cy="4381530"/>
          </a:xfrm>
        </p:grpSpPr>
        <p:pic>
          <p:nvPicPr>
            <p:cNvPr id="3" name="Рисунок 2" descr="Изображение 015.jpg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857224" y="1857364"/>
              <a:ext cx="3286148" cy="4381530"/>
            </a:xfrm>
            <a:prstGeom prst="rect">
              <a:avLst/>
            </a:prstGeom>
            <a:ln w="44450">
              <a:solidFill>
                <a:schemeClr val="accent5">
                  <a:lumMod val="75000"/>
                </a:schemeClr>
              </a:solidFill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857224" y="4000504"/>
              <a:ext cx="3286116" cy="923330"/>
            </a:xfrm>
            <a:prstGeom prst="rect">
              <a:avLst/>
            </a:prstGeom>
            <a:blipFill dpi="0" rotWithShape="1">
              <a:blip r:embed="rId3">
                <a:alphaModFix amt="56000"/>
              </a:blip>
              <a:srcRect/>
              <a:tile tx="0" ty="0" sx="100000" sy="100000" flip="none" algn="tl"/>
            </a:blipFill>
            <a:ln w="38100">
              <a:solidFill>
                <a:schemeClr val="accent5">
                  <a:lumMod val="7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ru-RU" b="1" dirty="0" smtClean="0"/>
            </a:p>
            <a:p>
              <a:pPr algn="ctr"/>
              <a:r>
                <a:rPr lang="ru-RU" b="1" dirty="0" smtClean="0"/>
                <a:t>Люба  и  Ира  </a:t>
              </a:r>
              <a:r>
                <a:rPr lang="ru-RU" b="1" i="1" dirty="0" smtClean="0"/>
                <a:t>Ивановы</a:t>
              </a:r>
            </a:p>
            <a:p>
              <a:pPr algn="ctr"/>
              <a:endParaRPr lang="ru-RU" b="1" i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8501090" y="928670"/>
            <a:ext cx="428628" cy="5500726"/>
            <a:chOff x="8501090" y="928670"/>
            <a:chExt cx="428628" cy="5500726"/>
          </a:xfrm>
        </p:grpSpPr>
        <p:sp>
          <p:nvSpPr>
            <p:cNvPr id="15" name="Багетная рамка 14"/>
            <p:cNvSpPr/>
            <p:nvPr/>
          </p:nvSpPr>
          <p:spPr>
            <a:xfrm>
              <a:off x="8501090" y="928670"/>
              <a:ext cx="428628" cy="5500726"/>
            </a:xfrm>
            <a:prstGeom prst="bevel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" rtlCol="0" anchor="ctr"/>
            <a:lstStyle/>
            <a:p>
              <a:pPr algn="ctr"/>
              <a:endParaRPr lang="ru-RU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572528" y="1071546"/>
              <a:ext cx="357190" cy="5047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ОТКРЫТЫЙ </a:t>
              </a:r>
            </a:p>
            <a:p>
              <a:endParaRPr lang="ru-RU" sz="1400" b="1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УРОК</a:t>
              </a:r>
            </a:p>
            <a:p>
              <a:endParaRPr lang="ru-RU" sz="1400" b="1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КАК</a:t>
              </a:r>
            </a:p>
            <a:p>
              <a:endParaRPr lang="ru-RU" sz="1400" b="1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СТАДО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571472" y="214290"/>
            <a:ext cx="85725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  </a:t>
            </a:r>
            <a:r>
              <a:rPr lang="ru-RU" sz="36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Открытый урок</a:t>
            </a:r>
            <a:r>
              <a:rPr lang="ru-RU" sz="3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 </a:t>
            </a:r>
            <a:br>
              <a:rPr lang="ru-RU" sz="3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</a:br>
            <a:r>
              <a:rPr lang="ru-RU" sz="3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«</a:t>
            </a:r>
            <a:r>
              <a:rPr lang="ru-RU" sz="3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КАК СТАТЬ ИССЛЕДОВАТЕЛЕМ</a:t>
            </a:r>
            <a:r>
              <a:rPr lang="ru-RU" sz="3200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</a:rPr>
              <a:t>» 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428596" y="1500174"/>
            <a:ext cx="5500726" cy="4947082"/>
            <a:chOff x="357158" y="1357298"/>
            <a:chExt cx="5500726" cy="4947082"/>
          </a:xfrm>
        </p:grpSpPr>
        <p:pic>
          <p:nvPicPr>
            <p:cNvPr id="11" name="Рисунок 10" descr="Изображение 014.jp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1928794" y="3357562"/>
              <a:ext cx="3929090" cy="2946818"/>
            </a:xfrm>
            <a:prstGeom prst="rect">
              <a:avLst/>
            </a:prstGeom>
          </p:spPr>
        </p:pic>
        <p:pic>
          <p:nvPicPr>
            <p:cNvPr id="9" name="Рисунок 8" descr="Изображение 012.jp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357158" y="1357298"/>
              <a:ext cx="3714776" cy="2786082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5786446" y="3000372"/>
            <a:ext cx="29289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«Эмблемы биологических наук»</a:t>
            </a:r>
            <a:endParaRPr lang="ru-RU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6182" y="1643050"/>
            <a:ext cx="38576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Выставка </a:t>
            </a:r>
          </a:p>
          <a:p>
            <a:pPr algn="r"/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творческих работ-презентаций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360539">
            <a:off x="5664823" y="5105552"/>
            <a:ext cx="3428992" cy="1138773"/>
          </a:xfrm>
          <a:prstGeom prst="rect">
            <a:avLst/>
          </a:prstGeom>
          <a:solidFill>
            <a:schemeClr val="accent1">
              <a:tint val="40000"/>
            </a:schemeClr>
          </a:solidFill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3200" b="1" dirty="0" smtClean="0"/>
              <a:t> </a:t>
            </a:r>
            <a:r>
              <a:rPr lang="ru-RU" b="1" dirty="0" smtClean="0"/>
              <a:t>ОСНОВНЫЕ ЭТАПЫ НАУЧНОГО ИССЛЕДОВАНИЯ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29322" y="285728"/>
            <a:ext cx="2928958" cy="325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Выставка лучших работ </a:t>
            </a:r>
          </a:p>
          <a:p>
            <a:pPr>
              <a:lnSpc>
                <a:spcPct val="150000"/>
              </a:lnSpc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Наблюдения за осенними явлениями»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 descr="Изображение 017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488490">
            <a:off x="2643174" y="857232"/>
            <a:ext cx="3048021" cy="2286016"/>
          </a:xfrm>
          <a:prstGeom prst="rect">
            <a:avLst/>
          </a:prstGeom>
        </p:spPr>
      </p:pic>
      <p:pic>
        <p:nvPicPr>
          <p:cNvPr id="4" name="Рисунок 3" descr="Изображение 019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rot="20303644">
            <a:off x="5252793" y="4004685"/>
            <a:ext cx="3143240" cy="2357430"/>
          </a:xfrm>
          <a:prstGeom prst="rect">
            <a:avLst/>
          </a:prstGeom>
        </p:spPr>
      </p:pic>
      <p:pic>
        <p:nvPicPr>
          <p:cNvPr id="5" name="Рисунок 4" descr="Изображение 018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20698136">
            <a:off x="2269328" y="3321234"/>
            <a:ext cx="3357554" cy="2518166"/>
          </a:xfrm>
          <a:prstGeom prst="rect">
            <a:avLst/>
          </a:prstGeom>
        </p:spPr>
      </p:pic>
      <p:pic>
        <p:nvPicPr>
          <p:cNvPr id="6" name="Рисунок 5" descr="Изображение 021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rot="20302735">
            <a:off x="-268899" y="381386"/>
            <a:ext cx="2938357" cy="2203768"/>
          </a:xfrm>
          <a:prstGeom prst="rect">
            <a:avLst/>
          </a:prstGeom>
        </p:spPr>
      </p:pic>
      <p:pic>
        <p:nvPicPr>
          <p:cNvPr id="7" name="Рисунок 6" descr="Изображение 020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508011">
            <a:off x="0" y="3286124"/>
            <a:ext cx="2905146" cy="2178859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8501090" y="928670"/>
            <a:ext cx="428628" cy="5500726"/>
            <a:chOff x="8501090" y="928670"/>
            <a:chExt cx="428628" cy="5500726"/>
          </a:xfrm>
        </p:grpSpPr>
        <p:sp>
          <p:nvSpPr>
            <p:cNvPr id="9" name="Багетная рамка 8"/>
            <p:cNvSpPr/>
            <p:nvPr/>
          </p:nvSpPr>
          <p:spPr>
            <a:xfrm>
              <a:off x="8501090" y="928670"/>
              <a:ext cx="428628" cy="5500726"/>
            </a:xfrm>
            <a:prstGeom prst="bevel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"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572528" y="1071546"/>
              <a:ext cx="357190" cy="5262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/>
                <a:t>КАК</a:t>
              </a:r>
            </a:p>
            <a:p>
              <a:endParaRPr lang="ru-RU" sz="1400" b="1" dirty="0" smtClean="0"/>
            </a:p>
            <a:p>
              <a:r>
                <a:rPr lang="ru-RU" sz="1400" b="1" dirty="0" smtClean="0"/>
                <a:t>СТАТ</a:t>
              </a:r>
            </a:p>
            <a:p>
              <a:r>
                <a:rPr lang="ru-RU" sz="1400" b="1" dirty="0" smtClean="0"/>
                <a:t>Ь </a:t>
              </a:r>
            </a:p>
            <a:p>
              <a:endParaRPr lang="ru-RU" sz="1400" b="1" dirty="0" smtClean="0"/>
            </a:p>
            <a:p>
              <a:r>
                <a:rPr lang="ru-RU" sz="1400" b="1" dirty="0" smtClean="0"/>
                <a:t>ИССЛЕДОВАТЕЛЕМ</a:t>
              </a:r>
              <a:endParaRPr lang="ru-RU" sz="14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501090" y="928670"/>
            <a:ext cx="428628" cy="5500726"/>
            <a:chOff x="8501090" y="928670"/>
            <a:chExt cx="428628" cy="5500726"/>
          </a:xfrm>
        </p:grpSpPr>
        <p:sp>
          <p:nvSpPr>
            <p:cNvPr id="14" name="Багетная рамка 13"/>
            <p:cNvSpPr/>
            <p:nvPr/>
          </p:nvSpPr>
          <p:spPr>
            <a:xfrm>
              <a:off x="8501090" y="928670"/>
              <a:ext cx="428628" cy="5500726"/>
            </a:xfrm>
            <a:prstGeom prst="bevel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" rtlCol="0" anchor="ctr"/>
            <a:lstStyle/>
            <a:p>
              <a:pPr algn="ctr"/>
              <a:endParaRPr lang="ru-RU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572528" y="1071546"/>
              <a:ext cx="357190" cy="5262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ОТКРЫТЫЙ </a:t>
              </a:r>
            </a:p>
            <a:p>
              <a:endParaRPr lang="ru-RU" sz="1400" b="1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УРОК</a:t>
              </a:r>
            </a:p>
            <a:p>
              <a:endParaRPr lang="ru-RU" sz="1400" b="1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КАК</a:t>
              </a:r>
            </a:p>
            <a:p>
              <a:endParaRPr lang="ru-RU" sz="1400" b="1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СТАТ</a:t>
              </a: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Ь </a:t>
              </a: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…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2164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осознающий и принимающий ценности человеческой жизни</a:t>
            </a:r>
          </a:p>
          <a:p>
            <a:pPr marL="0" indent="0" algn="r">
              <a:spcAft>
                <a:spcPts val="600"/>
              </a:spcAft>
              <a:buNone/>
            </a:pPr>
            <a:endParaRPr lang="ru-RU" sz="2800" dirty="0" smtClean="0"/>
          </a:p>
          <a:p>
            <a:pPr marL="0" indent="0">
              <a:spcAft>
                <a:spcPts val="600"/>
              </a:spcAft>
              <a:buNone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spcAft>
                <a:spcPts val="600"/>
              </a:spcAft>
              <a:buFont typeface="Wingdings" pitchFamily="2" charset="2"/>
              <a:buChar char="ü"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spcAft>
                <a:spcPts val="600"/>
              </a:spcAft>
              <a:buFont typeface="Wingdings" pitchFamily="2" charset="2"/>
              <a:buChar char="ü"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spcAft>
                <a:spcPts val="600"/>
              </a:spcAft>
              <a:buFont typeface="Wingdings" pitchFamily="2" charset="2"/>
              <a:buChar char="ü"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spcAft>
                <a:spcPts val="600"/>
              </a:spcAft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любящий свой край, свое отечество</a:t>
            </a:r>
          </a:p>
          <a:p>
            <a:pPr marL="0" indent="0">
              <a:buFont typeface="Wingdings" pitchFamily="2" charset="2"/>
              <a:buChar char="ü"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выполняющий правила здорового, 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экологически целесообразного образа жизни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65724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Личностная характеристика выпускника</a:t>
            </a:r>
            <a:r>
              <a:rPr sz="320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2143116"/>
            <a:ext cx="8001056" cy="2677656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>
              <a:spcBef>
                <a:spcPts val="1200"/>
              </a:spcBef>
              <a:spcAft>
                <a:spcPts val="1800"/>
              </a:spcAft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Биологическое  образование  имеет важное мировоззренческое значение, т.к. позволяет понять окружающий мир и определить свое место в нем(царство животных), осознать ценность природы и жизни как неповторимого феномена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48254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214290"/>
            <a:ext cx="4257676" cy="3934308"/>
          </a:xfrm>
        </p:spPr>
      </p:pic>
      <p:sp useBgFill="1"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728" y="2500306"/>
            <a:ext cx="2928958" cy="392909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РЕЗУЛЬТАТЫ ИССЛЕДОВАНИЯ</a:t>
            </a:r>
          </a:p>
          <a:p>
            <a:r>
              <a:rPr lang="ru-RU" b="1" dirty="0" smtClean="0"/>
              <a:t>Уровень всхожести</a:t>
            </a:r>
            <a:r>
              <a:rPr lang="ru-RU" dirty="0" smtClean="0"/>
              <a:t>: низкий – клубника, арбуз; средний – морковь, апельсин, яблоня; высокий – укроп, подсолнечник, петрушка, фасоль, томат, лимон, пшеница, редис.</a:t>
            </a:r>
          </a:p>
          <a:p>
            <a:r>
              <a:rPr lang="ru-RU" b="1" dirty="0" smtClean="0"/>
              <a:t>Скорость прорастания</a:t>
            </a:r>
            <a:r>
              <a:rPr lang="ru-RU" dirty="0" smtClean="0"/>
              <a:t>: </a:t>
            </a:r>
            <a:br>
              <a:rPr lang="ru-RU" dirty="0" smtClean="0"/>
            </a:br>
            <a:r>
              <a:rPr lang="ru-RU" dirty="0" smtClean="0"/>
              <a:t>низкая – клубника, апельсин, огурец, морковь, укроп; средняя – томат, перец, подсолнечник, горох, фасоль; высокая – укроп, пшеница, арбуз, редис, лимон.</a:t>
            </a:r>
          </a:p>
          <a:p>
            <a:endParaRPr lang="ru-RU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500562" y="357166"/>
          <a:ext cx="4143404" cy="588772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500198"/>
                <a:gridCol w="1357322"/>
                <a:gridCol w="12858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Название растения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Уровень всхожести,</a:t>
                      </a:r>
                      <a:r>
                        <a:rPr lang="ru-RU" sz="1600" baseline="0" dirty="0" smtClean="0"/>
                        <a:t> %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Через сколько дней проросли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УКРОП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МОРКОВЬ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РЕДИС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ПЕТРУШКА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ФАСОЛЬ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ГОРОХ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АРБУЗ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ЯБЛОНЯ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ПЕРЕЦ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АПЕЛЬСИН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КЛУБНИКА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ЛИМОН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ТОМАТ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9" name="Группа 18"/>
          <p:cNvGrpSpPr/>
          <p:nvPr/>
        </p:nvGrpSpPr>
        <p:grpSpPr>
          <a:xfrm>
            <a:off x="8501090" y="928670"/>
            <a:ext cx="428628" cy="5500726"/>
            <a:chOff x="8501090" y="928670"/>
            <a:chExt cx="428628" cy="5500726"/>
          </a:xfrm>
        </p:grpSpPr>
        <p:sp>
          <p:nvSpPr>
            <p:cNvPr id="20" name="Багетная рамка 19"/>
            <p:cNvSpPr/>
            <p:nvPr/>
          </p:nvSpPr>
          <p:spPr>
            <a:xfrm>
              <a:off x="8501090" y="928670"/>
              <a:ext cx="428628" cy="5500726"/>
            </a:xfrm>
            <a:prstGeom prst="bevel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" rtlCol="0" anchor="ctr"/>
            <a:lstStyle/>
            <a:p>
              <a:pPr algn="ctr"/>
              <a:endParaRPr lang="ru-RU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572528" y="1071546"/>
              <a:ext cx="357190" cy="5262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ОТКРЫТЫЙ </a:t>
              </a:r>
            </a:p>
            <a:p>
              <a:endParaRPr lang="ru-RU" sz="1400" b="1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УРОК</a:t>
              </a:r>
            </a:p>
            <a:p>
              <a:endParaRPr lang="ru-RU" sz="1400" b="1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КАК</a:t>
              </a:r>
            </a:p>
            <a:p>
              <a:endParaRPr lang="ru-RU" sz="1400" b="1" dirty="0" smtClean="0">
                <a:solidFill>
                  <a:schemeClr val="accent2">
                    <a:lumMod val="50000"/>
                  </a:schemeClr>
                </a:solidFill>
              </a:endParaRP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СТАТ</a:t>
              </a: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Ь </a:t>
              </a:r>
            </a:p>
            <a:p>
              <a:r>
                <a:rPr lang="ru-RU" sz="1400" b="1" dirty="0" smtClean="0">
                  <a:solidFill>
                    <a:schemeClr val="accent2">
                      <a:lumMod val="50000"/>
                    </a:schemeClr>
                  </a:solidFill>
                </a:rPr>
                <a:t>…</a:t>
              </a:r>
              <a:endParaRPr lang="ru-RU" sz="14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152400"/>
            <a:ext cx="7958166" cy="16002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СТАТЬЯ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«Биология. Животные</a:t>
            </a:r>
            <a:r>
              <a:rPr sz="360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</a:rPr>
              <a:t> плюсы и минусы нового учебника»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4171952" cy="467203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/>
              <a:t>Статья включена </a:t>
            </a:r>
            <a:br>
              <a:rPr lang="ru-RU" dirty="0" smtClean="0"/>
            </a:br>
            <a:r>
              <a:rPr lang="ru-RU" dirty="0" smtClean="0"/>
              <a:t>в план публикаций </a:t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sz="3600" b="1" dirty="0" smtClean="0"/>
              <a:t>2012</a:t>
            </a:r>
            <a:r>
              <a:rPr lang="ru-RU" dirty="0" smtClean="0"/>
              <a:t> год </a:t>
            </a:r>
            <a:br>
              <a:rPr lang="ru-RU" dirty="0" smtClean="0"/>
            </a:br>
            <a:r>
              <a:rPr lang="ru-RU" dirty="0" smtClean="0"/>
              <a:t>в научно-методическом журнале </a:t>
            </a:r>
            <a:br>
              <a:rPr lang="ru-RU" dirty="0" smtClean="0"/>
            </a:br>
            <a:r>
              <a:rPr lang="ru-RU" b="1" dirty="0" smtClean="0"/>
              <a:t>«Биология в школе»</a:t>
            </a:r>
            <a:endParaRPr lang="ru-RU" b="1" dirty="0"/>
          </a:p>
        </p:txBody>
      </p:sp>
      <p:pic>
        <p:nvPicPr>
          <p:cNvPr id="7" name="Содержимое 6" descr="img013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4857752" y="2214554"/>
            <a:ext cx="2752364" cy="3671902"/>
          </a:xfr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071810"/>
            <a:ext cx="8229600" cy="3286148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600"/>
              </a:spcAft>
              <a:buFont typeface="Wingdings" pitchFamily="2" charset="2"/>
              <a:buChar char="ü"/>
            </a:pPr>
            <a:r>
              <a:rPr lang="ru-RU" sz="3000" dirty="0" smtClean="0">
                <a:solidFill>
                  <a:schemeClr val="accent2">
                    <a:lumMod val="75000"/>
                  </a:schemeClr>
                </a:solidFill>
              </a:rPr>
              <a:t>умеющий учиться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0" indent="274320">
              <a:lnSpc>
                <a:spcPct val="150000"/>
              </a:lnSpc>
              <a:buNone/>
            </a:pPr>
            <a:r>
              <a:rPr lang="ru-RU" sz="2800" b="1" i="1" dirty="0" smtClean="0"/>
              <a:t>Самостоятельная</a:t>
            </a:r>
            <a:r>
              <a:rPr lang="ru-RU" sz="2800" i="1" dirty="0" smtClean="0"/>
              <a:t> </a:t>
            </a:r>
            <a:r>
              <a:rPr lang="ru-RU" sz="2800" b="1" i="1" dirty="0" smtClean="0"/>
              <a:t>работа</a:t>
            </a:r>
            <a:r>
              <a:rPr lang="ru-RU" sz="2800" i="1" dirty="0" smtClean="0"/>
              <a:t> должна стать </a:t>
            </a:r>
            <a:r>
              <a:rPr lang="ru-RU" sz="2800" b="1" i="1" dirty="0" smtClean="0"/>
              <a:t>ведущим</a:t>
            </a:r>
            <a:r>
              <a:rPr lang="ru-RU" sz="2800" i="1" dirty="0" smtClean="0"/>
              <a:t> видом деятельности учащихся в учебном процессе. В связи с этим особое внимание необходимо уделять формированию </a:t>
            </a: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</a:rPr>
              <a:t>универсальных учебных действий </a:t>
            </a:r>
            <a:r>
              <a:rPr lang="ru-RU" sz="2800" i="1" dirty="0" smtClean="0"/>
              <a:t>(УУД).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42976" y="428604"/>
            <a:ext cx="7572428" cy="22467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>
              <a:buNone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Для формирования целостного мировоззрения необходимо, чтобы учащиеся усвоили основные биологические понятия, определенную сумму знаний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АТТЕСТАЦИОННАЯ РАБОТА</a:t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«</a:t>
            </a:r>
            <a:r>
              <a:rPr lang="ru-RU" sz="2800" spc="0" dirty="0" smtClean="0">
                <a:solidFill>
                  <a:schemeClr val="accent5">
                    <a:lumMod val="75000"/>
                  </a:schemeClr>
                </a:solidFill>
              </a:rPr>
              <a:t>Формирование общеучебных умений и навыков как основа для развития самостоятельности учащихся при изучении курса биологии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»</a:t>
            </a:r>
            <a:endParaRPr lang="ru-RU" sz="2800" dirty="0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28596" y="2286000"/>
            <a:ext cx="4059936" cy="45720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20000"/>
              </a:lnSpc>
              <a:spcAft>
                <a:spcPts val="1200"/>
              </a:spcAft>
            </a:pPr>
            <a:r>
              <a:rPr lang="ru-RU" i="1" dirty="0" smtClean="0">
                <a:solidFill>
                  <a:srgbClr val="7030A0"/>
                </a:solidFill>
              </a:rPr>
              <a:t> </a:t>
            </a:r>
            <a:r>
              <a:rPr lang="ru-RU" dirty="0" smtClean="0"/>
              <a:t>Важным условием для</a:t>
            </a:r>
            <a:r>
              <a:rPr lang="ru-RU" i="1" dirty="0" smtClean="0">
                <a:solidFill>
                  <a:schemeClr val="accent4"/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развития умений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самостоя-тельно</a:t>
            </a:r>
            <a:r>
              <a:rPr lang="ru-RU" dirty="0" smtClean="0"/>
              <a:t> работать является</a:t>
            </a:r>
            <a:r>
              <a:rPr lang="en-US" dirty="0" smtClean="0"/>
              <a:t>: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 smtClean="0"/>
              <a:t>!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Подготовка </a:t>
            </a:r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дидактического материала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для проведения самостоятельных работ</a:t>
            </a:r>
          </a:p>
          <a:p>
            <a:pPr algn="ctr">
              <a:buNone/>
            </a:pPr>
            <a:r>
              <a:rPr lang="ru-RU" dirty="0" smtClean="0"/>
              <a:t>!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Тренинг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«Работа с учебником»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2286000"/>
            <a:ext cx="4059936" cy="2857512"/>
          </a:xfrm>
        </p:spPr>
        <p:txBody>
          <a:bodyPr>
            <a:normAutofit fontScale="92500"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 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</a:rPr>
              <a:t>Самомониторинг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Двойные круглые скобки 3"/>
          <p:cNvSpPr/>
          <p:nvPr/>
        </p:nvSpPr>
        <p:spPr>
          <a:xfrm>
            <a:off x="4857752" y="2786058"/>
            <a:ext cx="3500462" cy="2071702"/>
          </a:xfrm>
          <a:prstGeom prst="bracketPair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по обобщению и распространению педагогического опыта по данной теме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536811" y="4464057"/>
            <a:ext cx="4071172" cy="7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Диаграмма 14"/>
          <p:cNvGraphicFramePr/>
          <p:nvPr/>
        </p:nvGraphicFramePr>
        <p:xfrm>
          <a:off x="5214942" y="4643446"/>
          <a:ext cx="3548066" cy="20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mg015.jpg"/>
          <p:cNvPicPr>
            <a:picLocks noGrp="1" noChangeAspect="1"/>
          </p:cNvPicPr>
          <p:nvPr>
            <p:ph sz="quarter" idx="1"/>
          </p:nvPr>
        </p:nvPicPr>
        <p:blipFill>
          <a:blip r:embed="rId2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4348" y="428604"/>
            <a:ext cx="3357586" cy="5641577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76200" prstMaterial="dkEdge">
            <a:bevelT w="139700" h="139700" prst="divot"/>
            <a:extrusionClr>
              <a:schemeClr val="tx2">
                <a:lumMod val="20000"/>
                <a:lumOff val="80000"/>
              </a:schemeClr>
            </a:extrusionClr>
          </a:sp3d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86248" y="285728"/>
            <a:ext cx="4857752" cy="1071570"/>
          </a:xfrm>
        </p:spPr>
        <p:txBody>
          <a:bodyPr>
            <a:normAutofit lnSpcReduction="10000"/>
          </a:bodyPr>
          <a:lstStyle/>
          <a:p>
            <a:r>
              <a:rPr lang="ru-RU" sz="1800" b="1" dirty="0" smtClean="0"/>
              <a:t>В пособии представлены опорные конспекты в виде простейших схем, таблиц</a:t>
            </a:r>
            <a:r>
              <a:rPr lang="en-US" sz="1800" b="1" dirty="0" smtClean="0"/>
              <a:t>:</a:t>
            </a:r>
            <a:endParaRPr lang="ru-RU" sz="1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357686" y="1285860"/>
            <a:ext cx="3929090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Тела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живой 	и     неживой природы</a:t>
            </a:r>
          </a:p>
          <a:p>
            <a:r>
              <a:rPr lang="ru-RU" dirty="0" smtClean="0"/>
              <a:t>      ?                               ? 	</a:t>
            </a:r>
            <a:endParaRPr lang="ru-RU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5000628" y="1643050"/>
            <a:ext cx="1000132" cy="50006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6429388" y="1643050"/>
            <a:ext cx="500066" cy="50006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357686" y="4214818"/>
            <a:ext cx="3929090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Поверхность Луны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r>
              <a:rPr lang="ru-RU" dirty="0" smtClean="0"/>
              <a:t>Низменности	Горы	Кратеры</a:t>
            </a:r>
          </a:p>
          <a:p>
            <a:r>
              <a:rPr lang="ru-RU" dirty="0" smtClean="0"/>
              <a:t>(моря)		(хребты)	</a:t>
            </a:r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429124" y="2928934"/>
          <a:ext cx="3857652" cy="1143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  <a:gridCol w="1928826"/>
              </a:tblGrid>
              <a:tr h="381003">
                <a:tc>
                  <a:txBody>
                    <a:bodyPr/>
                    <a:lstStyle/>
                    <a:p>
                      <a:r>
                        <a:rPr lang="ru-RU" dirty="0" smtClean="0"/>
                        <a:t>Вещество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Тело</a:t>
                      </a:r>
                      <a:endParaRPr lang="ru-RU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>
                    <a:solidFill>
                      <a:schemeClr val="accent1">
                        <a:tint val="40000"/>
                        <a:alpha val="7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</a:tr>
              <a:tr h="381003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6" name="Прямая со стрелкой 15"/>
          <p:cNvCxnSpPr/>
          <p:nvPr/>
        </p:nvCxnSpPr>
        <p:spPr>
          <a:xfrm rot="10800000" flipV="1">
            <a:off x="4714876" y="4714884"/>
            <a:ext cx="857256" cy="6429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7108049" y="4750603"/>
            <a:ext cx="714380" cy="50006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6143636" y="4929198"/>
            <a:ext cx="642942" cy="714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57224" y="6143644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Презентация…</a:t>
            </a:r>
            <a:endParaRPr lang="ru-RU" i="1" dirty="0"/>
          </a:p>
        </p:txBody>
      </p:sp>
      <p:sp>
        <p:nvSpPr>
          <p:cNvPr id="13" name="Прямоугольник 12"/>
          <p:cNvSpPr/>
          <p:nvPr/>
        </p:nvSpPr>
        <p:spPr>
          <a:xfrm rot="21030248">
            <a:off x="288824" y="362625"/>
            <a:ext cx="2428230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УЧЕБНОЕПОСОБИЕ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5643602" cy="1219200"/>
          </a:xfrm>
        </p:spPr>
        <p:txBody>
          <a:bodyPr>
            <a:noAutofit/>
          </a:bodyPr>
          <a:lstStyle/>
          <a:p>
            <a:r>
              <a:rPr lang="ru-RU" sz="2500" dirty="0" smtClean="0">
                <a:solidFill>
                  <a:schemeClr val="accent1">
                    <a:lumMod val="75000"/>
                  </a:schemeClr>
                </a:solidFill>
              </a:rPr>
              <a:t>Развитие  самостоятельности  учащихся при изучении  темы «Экология»</a:t>
            </a:r>
            <a:endParaRPr lang="ru-RU" sz="25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571472" y="1428736"/>
            <a:ext cx="3643338" cy="500066"/>
          </a:xfrm>
          <a:prstGeom prst="foldedCorner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Дидактическая карточка № 1.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img02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42910" y="2214554"/>
            <a:ext cx="5715040" cy="4106788"/>
          </a:xfrm>
          <a:prstGeom prst="snip1Rect">
            <a:avLst/>
          </a:prstGeom>
          <a:effectLst>
            <a:reflection blurRad="6350" stA="50000" endA="300" endPos="55500" dist="1016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285720" y="5143512"/>
            <a:ext cx="2928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dirty="0" smtClean="0"/>
              <a:t>  </a:t>
            </a:r>
            <a:r>
              <a:rPr lang="ru-RU" sz="2400" dirty="0" smtClean="0">
                <a:solidFill>
                  <a:schemeClr val="accent3"/>
                </a:solidFill>
              </a:rPr>
              <a:t>Уровень самостоятельности возрастает…</a:t>
            </a:r>
            <a:endParaRPr lang="ru-RU" sz="2400" dirty="0">
              <a:solidFill>
                <a:schemeClr val="accent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446" y="214290"/>
            <a:ext cx="3071834" cy="1815882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4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Выступление на курсах </a:t>
            </a:r>
          </a:p>
          <a:p>
            <a:pPr algn="r"/>
            <a:r>
              <a:rPr lang="ru-RU" b="1" dirty="0" smtClean="0"/>
              <a:t>«Теоретические и методические основы преподавания биологии на современном этапе»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143372" y="1000108"/>
            <a:ext cx="157163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2010 г.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388" y="2214554"/>
            <a:ext cx="2571768" cy="40934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Aft>
                <a:spcPts val="1200"/>
              </a:spcAft>
            </a:pPr>
            <a:r>
              <a:rPr lang="ru-RU" dirty="0" smtClean="0"/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Дидактические карточки подготовлены к каждому уроку по данной теме . </a:t>
            </a:r>
          </a:p>
          <a:p>
            <a:pPr>
              <a:spcAft>
                <a:spcPts val="1200"/>
              </a:spcAft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Адаптированы к новому учебнику.</a:t>
            </a:r>
          </a:p>
          <a:p>
            <a:r>
              <a:rPr lang="ru-RU" sz="2000" dirty="0" smtClean="0">
                <a:solidFill>
                  <a:schemeClr val="accent6"/>
                </a:solidFill>
              </a:rPr>
              <a:t>Сложность материала  и уровень самостоятельности возрастает.</a:t>
            </a:r>
            <a:endParaRPr lang="ru-RU" sz="2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5"/>
          <p:cNvSpPr txBox="1">
            <a:spLocks/>
          </p:cNvSpPr>
          <p:nvPr/>
        </p:nvSpPr>
        <p:spPr>
          <a:xfrm>
            <a:off x="4572000" y="785794"/>
            <a:ext cx="4051172" cy="49292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262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Использование таблиц, схем на уроках биологии  - это одно из важнейших условий для развития у учащихся умений и навыков самостоятельной работы, умение анализировать и обобщать</a:t>
            </a:r>
            <a:endParaRPr kumimoji="0" lang="ru-RU" sz="2620" b="0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25447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1472" y="571480"/>
            <a:ext cx="3685470" cy="5500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3000364" y="1285860"/>
            <a:ext cx="542928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/>
            <a:r>
              <a:rPr lang="ru-RU" sz="3600" i="1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atha" pitchFamily="2"/>
              </a:rPr>
              <a:t> </a:t>
            </a: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atha" pitchFamily="2"/>
              </a:rPr>
              <a:t>«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Формирование генетической грамотности учащихся»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sp>
        <p:nvSpPr>
          <p:cNvPr id="17" name="Text Box 57"/>
          <p:cNvSpPr txBox="1">
            <a:spLocks noChangeArrowheads="1"/>
          </p:cNvSpPr>
          <p:nvPr/>
        </p:nvSpPr>
        <p:spPr bwMode="auto">
          <a:xfrm rot="508317">
            <a:off x="7690801" y="3131715"/>
            <a:ext cx="8651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000" i="1" dirty="0">
                <a:solidFill>
                  <a:srgbClr val="CC0000"/>
                </a:solidFill>
                <a:latin typeface="Tahoma" pitchFamily="34" charset="0"/>
              </a:rPr>
              <a:t>А </a:t>
            </a:r>
            <a:endParaRPr lang="ru-RU" sz="4000" dirty="0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 rot="20836150">
            <a:off x="6067458" y="5658670"/>
            <a:ext cx="863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000" i="1" dirty="0">
                <a:solidFill>
                  <a:srgbClr val="008000"/>
                </a:solidFill>
                <a:latin typeface="Tahoma" pitchFamily="34" charset="0"/>
              </a:rPr>
              <a:t>F1</a:t>
            </a:r>
            <a:r>
              <a:rPr lang="ru-RU" sz="4000" i="1" dirty="0">
                <a:solidFill>
                  <a:schemeClr val="bg1"/>
                </a:solidFill>
                <a:latin typeface="Tahoma" pitchFamily="34" charset="0"/>
              </a:rPr>
              <a:t> </a:t>
            </a:r>
            <a:endParaRPr lang="ru-RU" sz="4000" dirty="0"/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285984" y="1571612"/>
            <a:ext cx="8651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5400" b="1" i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♂</a:t>
            </a:r>
            <a:r>
              <a:rPr lang="ru-RU" dirty="0"/>
              <a:t> 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 rot="1924802">
            <a:off x="7677725" y="5446330"/>
            <a:ext cx="86518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5400" b="1" i="1" dirty="0" err="1">
                <a:solidFill>
                  <a:srgbClr val="CC0000"/>
                </a:solidFill>
              </a:rPr>
              <a:t>α</a:t>
            </a:r>
            <a:r>
              <a:rPr lang="ru-RU" dirty="0"/>
              <a:t> </a:t>
            </a:r>
            <a:r>
              <a:rPr lang="ru-RU" sz="4000" i="1" dirty="0">
                <a:solidFill>
                  <a:srgbClr val="CC0000"/>
                </a:solidFill>
                <a:latin typeface="Tahoma" pitchFamily="34" charset="0"/>
              </a:rPr>
              <a:t> </a:t>
            </a:r>
          </a:p>
        </p:txBody>
      </p:sp>
      <p:sp>
        <p:nvSpPr>
          <p:cNvPr id="21" name="Прямоугольник 20"/>
          <p:cNvSpPr/>
          <p:nvPr/>
        </p:nvSpPr>
        <p:spPr>
          <a:xfrm rot="1139341">
            <a:off x="1041373" y="299821"/>
            <a:ext cx="750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♀</a:t>
            </a:r>
            <a:endParaRPr lang="ru-RU" sz="5400" dirty="0"/>
          </a:p>
        </p:txBody>
      </p:sp>
      <p:sp>
        <p:nvSpPr>
          <p:cNvPr id="23" name="TextBox 22"/>
          <p:cNvSpPr txBox="1"/>
          <p:nvPr/>
        </p:nvSpPr>
        <p:spPr>
          <a:xfrm>
            <a:off x="3428960" y="714356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АВТОРСКИЙ СЕМИНАР</a:t>
            </a:r>
            <a:endParaRPr lang="ru-RU" sz="36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715140" y="0"/>
            <a:ext cx="208653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2009 г.</a:t>
            </a:r>
            <a:endParaRPr lang="ru-RU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720" y="3071810"/>
            <a:ext cx="8429684" cy="25545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glow rad="63500">
              <a:schemeClr val="tx2">
                <a:lumMod val="50000"/>
                <a:alpha val="45000"/>
              </a:schemeClr>
            </a:glow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Left"/>
            <a:lightRig rig="threePt" dir="t"/>
          </a:scene3d>
        </p:spPr>
        <p:style>
          <a:lnRef idx="1">
            <a:schemeClr val="accent4"/>
          </a:lnRef>
          <a:fillRef idx="1002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УУД формируется не только на уроках , но и во внеурочное время. При подготовке сообщений учащиеся самостоятельно осуществляют поиск биологической информации.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57158" y="5929330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Один из фрагментов авторского семинара «Нестандартные  формы уроков»…</a:t>
            </a:r>
            <a:endParaRPr lang="ru-RU" i="1" dirty="0"/>
          </a:p>
        </p:txBody>
      </p:sp>
      <p:sp>
        <p:nvSpPr>
          <p:cNvPr id="15" name="Text Box 55"/>
          <p:cNvSpPr txBox="1">
            <a:spLocks noChangeArrowheads="1"/>
          </p:cNvSpPr>
          <p:nvPr/>
        </p:nvSpPr>
        <p:spPr bwMode="auto">
          <a:xfrm rot="833719">
            <a:off x="8143900" y="4500570"/>
            <a:ext cx="5762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0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♀</a:t>
            </a:r>
            <a:endParaRPr lang="ru-RU" sz="4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 rot="20789534">
            <a:off x="3028790" y="4840852"/>
            <a:ext cx="57626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dirty="0">
                <a:solidFill>
                  <a:schemeClr val="accent2">
                    <a:lumMod val="50000"/>
                  </a:schemeClr>
                </a:solidFill>
              </a:rPr>
              <a:t>G</a:t>
            </a:r>
          </a:p>
        </p:txBody>
      </p:sp>
      <p:sp>
        <p:nvSpPr>
          <p:cNvPr id="16" name="Text Box 56"/>
          <p:cNvSpPr txBox="1">
            <a:spLocks noChangeArrowheads="1"/>
          </p:cNvSpPr>
          <p:nvPr/>
        </p:nvSpPr>
        <p:spPr bwMode="auto">
          <a:xfrm rot="20998813">
            <a:off x="698455" y="1914714"/>
            <a:ext cx="72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000" i="1" dirty="0">
                <a:solidFill>
                  <a:srgbClr val="008000"/>
                </a:solidFill>
                <a:latin typeface="Tahoma" pitchFamily="34" charset="0"/>
              </a:rPr>
              <a:t>X</a:t>
            </a:r>
            <a:endParaRPr lang="ru-RU" sz="4000" dirty="0"/>
          </a:p>
        </p:txBody>
      </p:sp>
      <p:sp>
        <p:nvSpPr>
          <p:cNvPr id="22" name="Прямоугольник 21"/>
          <p:cNvSpPr/>
          <p:nvPr/>
        </p:nvSpPr>
        <p:spPr>
          <a:xfrm rot="21060000">
            <a:off x="210445" y="2696192"/>
            <a:ext cx="750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♀</a:t>
            </a:r>
            <a:endParaRPr lang="ru-RU" sz="5400" dirty="0"/>
          </a:p>
        </p:txBody>
      </p:sp>
      <p:sp>
        <p:nvSpPr>
          <p:cNvPr id="27" name="Стрелка углом вверх 26"/>
          <p:cNvSpPr/>
          <p:nvPr/>
        </p:nvSpPr>
        <p:spPr>
          <a:xfrm flipV="1">
            <a:off x="5072066" y="6072206"/>
            <a:ext cx="642942" cy="428628"/>
          </a:xfrm>
          <a:prstGeom prst="bentUpArrow">
            <a:avLst>
              <a:gd name="adj1" fmla="val 25000"/>
              <a:gd name="adj2" fmla="val 20152"/>
              <a:gd name="adj3" fmla="val 41162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3" presetClass="emph" presetSubtype="0" repeatCount="indefinite" fill="remove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3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6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5" presetClass="entr" presetSubtype="10" repeatCount="3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34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34" presetClass="emph" presetSubtype="0" repeatCount="300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50"/>
                            </p:stCondLst>
                            <p:childTnLst>
                              <p:par>
                                <p:cTn id="7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50"/>
                            </p:stCondLst>
                            <p:childTnLst>
                              <p:par>
                                <p:cTn id="75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8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50"/>
                            </p:stCondLst>
                            <p:childTnLst>
                              <p:par>
                                <p:cTn id="8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33" presetClass="emph" presetSubtype="0" repeatCount="indefinite" fill="remove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97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9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7" grpId="2"/>
      <p:bldP spid="13" grpId="0"/>
      <p:bldP spid="13" grpId="1"/>
      <p:bldP spid="13" grpId="2"/>
      <p:bldP spid="14" grpId="0"/>
      <p:bldP spid="14" grpId="1"/>
      <p:bldP spid="14" grpId="2"/>
      <p:bldP spid="18" grpId="0"/>
      <p:bldP spid="18" grpId="1"/>
      <p:bldP spid="18" grpId="2"/>
      <p:bldP spid="15" grpId="0"/>
      <p:bldP spid="15" grpId="1"/>
      <p:bldP spid="15" grpId="2"/>
      <p:bldP spid="16" grpId="0"/>
      <p:bldP spid="16" grpId="1"/>
      <p:bldP spid="16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571480"/>
            <a:ext cx="7786742" cy="1143008"/>
          </a:xfrm>
          <a:noFill/>
          <a:scene3d>
            <a:camera prst="orthographicFront"/>
            <a:lightRig rig="threePt" dir="t">
              <a:rot lat="0" lon="0" rev="3000000"/>
            </a:lightRig>
          </a:scene3d>
          <a:sp3d extrusionH="76200" prstMaterial="dkEdge">
            <a:extrusionClr>
              <a:srgbClr val="00B0F0"/>
            </a:extrusionClr>
          </a:sp3d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Verdana" pitchFamily="34" charset="0"/>
              </a:rPr>
              <a:t>Урок в форме дебатов</a:t>
            </a:r>
            <a:br>
              <a:rPr lang="ru-RU" sz="3200" dirty="0">
                <a:latin typeface="Verdana" pitchFamily="34" charset="0"/>
              </a:rPr>
            </a:br>
            <a:r>
              <a:rPr lang="ru-RU" sz="2400" dirty="0">
                <a:solidFill>
                  <a:srgbClr val="FF6600"/>
                </a:solidFill>
                <a:latin typeface="Verdana" pitchFamily="34" charset="0"/>
              </a:rPr>
              <a:t>«Нужны ли генетически модифицированные продукты?»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29322" y="2214554"/>
            <a:ext cx="3000396" cy="1446550"/>
          </a:xfrm>
          <a:prstGeom prst="rect">
            <a:avLst/>
          </a:prstGeom>
          <a:blipFill dpi="0" rotWithShape="1">
            <a:blip r:embed="rId2">
              <a:alphaModFix amt="51000"/>
            </a:blip>
            <a:srcRect/>
            <a:tile tx="0" ty="0" sx="100000" sy="100000" flip="none" algn="tl"/>
          </a:blipFill>
          <a:ln>
            <a:solidFill>
              <a:schemeClr val="tx1"/>
            </a:solidFill>
          </a:ln>
          <a:effectLst>
            <a:outerShdw blurRad="50800" dir="5400000" algn="ctr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200" dirty="0" smtClean="0"/>
              <a:t> В новом учебном году были проведены беседы о ГМО в старших классах</a:t>
            </a:r>
            <a:endParaRPr lang="ru-RU" sz="2200" dirty="0"/>
          </a:p>
        </p:txBody>
      </p:sp>
      <p:sp>
        <p:nvSpPr>
          <p:cNvPr id="21" name="TextBox 20"/>
          <p:cNvSpPr txBox="1"/>
          <p:nvPr/>
        </p:nvSpPr>
        <p:spPr>
          <a:xfrm>
            <a:off x="2928926" y="2214554"/>
            <a:ext cx="3000396" cy="1446550"/>
          </a:xfrm>
          <a:prstGeom prst="rect">
            <a:avLst/>
          </a:prstGeom>
          <a:blipFill dpi="0" rotWithShape="1">
            <a:blip r:embed="rId2">
              <a:alphaModFix amt="51000"/>
            </a:blip>
            <a:srcRect/>
            <a:tile tx="0" ty="0" sx="100000" sy="100000" flip="none" algn="tl"/>
          </a:blipFill>
          <a:ln>
            <a:solidFill>
              <a:schemeClr val="tx1"/>
            </a:solidFill>
          </a:ln>
          <a:effectLst>
            <a:outerShdw blurRad="50800" dir="5400000" algn="ctr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200" dirty="0" smtClean="0"/>
              <a:t>Урок заканчивается голосованием (результаты:</a:t>
            </a:r>
            <a:br>
              <a:rPr lang="ru-RU" sz="2200" dirty="0" smtClean="0"/>
            </a:br>
            <a:r>
              <a:rPr lang="ru-RU" sz="2200" dirty="0" smtClean="0"/>
              <a:t>50%-да,50%-нет)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85720" y="2214554"/>
            <a:ext cx="2643206" cy="1446550"/>
          </a:xfrm>
          <a:prstGeom prst="rect">
            <a:avLst/>
          </a:prstGeom>
          <a:blipFill dpi="0" rotWithShape="1">
            <a:blip r:embed="rId2">
              <a:alphaModFix amt="51000"/>
            </a:blip>
            <a:srcRect/>
            <a:tile tx="0" ty="0" sx="100000" sy="100000" flip="none" algn="tl"/>
          </a:blipFill>
          <a:ln>
            <a:solidFill>
              <a:schemeClr val="tx1"/>
            </a:solidFill>
          </a:ln>
          <a:effectLst>
            <a:outerShdw blurRad="50800" dir="5400000" algn="ctr" rotWithShape="0">
              <a:schemeClr val="bg1"/>
            </a:outerShdw>
          </a:effectLst>
        </p:spPr>
        <p:txBody>
          <a:bodyPr wrap="square" rtlCol="0">
            <a:spAutoFit/>
          </a:bodyPr>
          <a:lstStyle/>
          <a:p>
            <a:pPr algn="ctr"/>
            <a:endParaRPr lang="ru-RU" sz="2200" dirty="0" smtClean="0"/>
          </a:p>
          <a:p>
            <a:pPr algn="ctr">
              <a:buFont typeface="Wingdings" pitchFamily="2" charset="2"/>
              <a:buChar char="ü"/>
            </a:pPr>
            <a:r>
              <a:rPr lang="ru-RU" sz="2200" dirty="0" smtClean="0"/>
              <a:t>Презентации учащихся</a:t>
            </a:r>
            <a:endParaRPr lang="ru-RU" sz="2200" dirty="0"/>
          </a:p>
          <a:p>
            <a:endParaRPr lang="ru-RU" sz="2200" dirty="0" smtClean="0"/>
          </a:p>
        </p:txBody>
      </p:sp>
      <p:pic>
        <p:nvPicPr>
          <p:cNvPr id="10" name="Рисунок 9" descr="IMG_058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572132" y="4029340"/>
            <a:ext cx="3214710" cy="2411032"/>
          </a:xfrm>
          <a:prstGeom prst="bevel">
            <a:avLst/>
          </a:prstGeom>
        </p:spPr>
      </p:pic>
      <p:pic>
        <p:nvPicPr>
          <p:cNvPr id="11" name="Рисунок 10" descr="IMG_058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4030941"/>
            <a:ext cx="3214710" cy="2407831"/>
          </a:xfrm>
          <a:prstGeom prst="bevel">
            <a:avLst/>
          </a:prstGeom>
        </p:spPr>
      </p:pic>
      <p:pic>
        <p:nvPicPr>
          <p:cNvPr id="8" name="Рисунок 7" descr="DSC00291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3357554" y="3859072"/>
            <a:ext cx="2857520" cy="2751568"/>
          </a:xfrm>
          <a:prstGeom prst="bevel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005BD3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</TotalTime>
  <Words>703</Words>
  <Application>Microsoft Office PowerPoint</Application>
  <PresentationFormat>Экран (4:3)</PresentationFormat>
  <Paragraphs>218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Бумажная</vt:lpstr>
      <vt:lpstr>Новый стандарт  — новые подходы</vt:lpstr>
      <vt:lpstr>       Личностная характеристика выпускника:</vt:lpstr>
      <vt:lpstr>Слайд 3</vt:lpstr>
      <vt:lpstr>АТТЕСТАЦИОННАЯ РАБОТА «Формирование общеучебных умений и навыков как основа для развития самостоятельности учащихся при изучении курса биологии»</vt:lpstr>
      <vt:lpstr>Слайд 5</vt:lpstr>
      <vt:lpstr>Развитие  самостоятельности  учащихся при изучении  темы «Экология»</vt:lpstr>
      <vt:lpstr>Слайд 7</vt:lpstr>
      <vt:lpstr>Слайд 8</vt:lpstr>
      <vt:lpstr>Урок в форме дебатов «Нужны ли генетически модифицированные продукты?»</vt:lpstr>
      <vt:lpstr>Увеличенная губа Габсбургов – признак, сохранившийся в династии с XVII по XIX век</vt:lpstr>
      <vt:lpstr>У этого мальчика шесть пальцев на руках и ногах.  Это результат действия редко встречающегося доминантного гена полидактилии: в его семье 10 живущих членов имеют в совокупности 18 дополнительных пальцев</vt:lpstr>
      <vt:lpstr>Слайд 12</vt:lpstr>
      <vt:lpstr>Апробация  учебников</vt:lpstr>
      <vt:lpstr>                   СЕМИНАР      «Развитие  общеучебных  умений и навыков работы с учебной литературой»</vt:lpstr>
      <vt:lpstr>Всероссийский конкурс «Педагогические инновации»</vt:lpstr>
      <vt:lpstr>ПРОЕКТНО- ИССЛЕДОВАТЕЛЬСКАЯ ДЕЯТЕЛЬНОСТЬ</vt:lpstr>
      <vt:lpstr>Слайд 17</vt:lpstr>
      <vt:lpstr>Слайд 18</vt:lpstr>
      <vt:lpstr>Слайд 19</vt:lpstr>
      <vt:lpstr>Слайд 20</vt:lpstr>
      <vt:lpstr>СТАТЬЯ «Биология. Животные: плюсы и минусы нового учебника»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Школа</cp:lastModifiedBy>
  <cp:revision>142</cp:revision>
  <dcterms:created xsi:type="dcterms:W3CDTF">2012-09-23T11:47:17Z</dcterms:created>
  <dcterms:modified xsi:type="dcterms:W3CDTF">2012-11-12T12:30:00Z</dcterms:modified>
</cp:coreProperties>
</file>