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3" autoAdjust="0"/>
  </p:normalViewPr>
  <p:slideViewPr>
    <p:cSldViewPr>
      <p:cViewPr varScale="1">
        <p:scale>
          <a:sx n="99" d="100"/>
          <a:sy n="99" d="100"/>
        </p:scale>
        <p:origin x="-31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9AB87CFB-71B0-48B4-8405-95DF24C6936E}" type="datetimeFigureOut">
              <a:rPr lang="ru-RU" smtClean="0"/>
              <a:pPr/>
              <a:t>16.10.2012</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FFAB16E-D299-4885-8C5B-68684C0841E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9AB87CFB-71B0-48B4-8405-95DF24C6936E}" type="datetimeFigureOut">
              <a:rPr lang="ru-RU" smtClean="0"/>
              <a:pPr/>
              <a:t>16.10.2012</a:t>
            </a:fld>
            <a:endParaRPr lang="ru-RU"/>
          </a:p>
        </p:txBody>
      </p:sp>
      <p:sp>
        <p:nvSpPr>
          <p:cNvPr id="27" name="Номер слайда 26"/>
          <p:cNvSpPr>
            <a:spLocks noGrp="1"/>
          </p:cNvSpPr>
          <p:nvPr>
            <p:ph type="sldNum" sz="quarter" idx="11"/>
          </p:nvPr>
        </p:nvSpPr>
        <p:spPr/>
        <p:txBody>
          <a:bodyPr rtlCol="0"/>
          <a:lstStyle/>
          <a:p>
            <a:fld id="{CFFAB16E-D299-4885-8C5B-68684C0841E2}"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9AB87CFB-71B0-48B4-8405-95DF24C6936E}" type="datetimeFigureOut">
              <a:rPr lang="ru-RU" smtClean="0"/>
              <a:pPr/>
              <a:t>16.10.2012</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CFFAB16E-D299-4885-8C5B-68684C0841E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AB87CFB-71B0-48B4-8405-95DF24C6936E}" type="datetimeFigureOut">
              <a:rPr lang="ru-RU" smtClean="0"/>
              <a:pPr/>
              <a:t>16.10.2012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FAB16E-D299-4885-8C5B-68684C0841E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AB87CFB-71B0-48B4-8405-95DF24C6936E}" type="datetimeFigureOut">
              <a:rPr lang="ru-RU" smtClean="0"/>
              <a:pPr/>
              <a:t>16.10.2012</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FFAB16E-D299-4885-8C5B-68684C0841E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основа для презентаций\My_new_fon_3\90-3.jpg"/>
          <p:cNvPicPr>
            <a:picLocks noChangeAspect="1" noChangeArrowheads="1"/>
          </p:cNvPicPr>
          <p:nvPr/>
        </p:nvPicPr>
        <p:blipFill>
          <a:blip r:embed="rId2" cstate="print"/>
          <a:srcRect/>
          <a:stretch>
            <a:fillRect/>
          </a:stretch>
        </p:blipFill>
        <p:spPr bwMode="auto">
          <a:xfrm>
            <a:off x="-52606" y="0"/>
            <a:ext cx="9196606" cy="6858000"/>
          </a:xfrm>
          <a:prstGeom prst="rect">
            <a:avLst/>
          </a:prstGeom>
          <a:noFill/>
        </p:spPr>
      </p:pic>
      <p:sp>
        <p:nvSpPr>
          <p:cNvPr id="2" name="Заголовок 1"/>
          <p:cNvSpPr>
            <a:spLocks noGrp="1"/>
          </p:cNvSpPr>
          <p:nvPr>
            <p:ph type="ctrTitle"/>
          </p:nvPr>
        </p:nvSpPr>
        <p:spPr/>
        <p:txBody>
          <a:bodyPr>
            <a:noAutofit/>
          </a:bodyPr>
          <a:lstStyle/>
          <a:p>
            <a:pPr algn="ctr"/>
            <a:r>
              <a:rPr lang="ru-RU" b="1" dirty="0" smtClean="0">
                <a:solidFill>
                  <a:srgbClr val="FF0000"/>
                </a:solidFill>
                <a:latin typeface="Times New Roman" pitchFamily="18" charset="0"/>
                <a:cs typeface="Times New Roman" pitchFamily="18" charset="0"/>
              </a:rPr>
              <a:t>Регулятивные универсальные учебные действия</a:t>
            </a:r>
            <a:endParaRPr lang="ru-RU" b="1" dirty="0">
              <a:solidFill>
                <a:srgbClr val="FF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0"/>
            <a:ext cx="9196607" cy="6858000"/>
          </a:xfrm>
          <a:prstGeom prst="rect">
            <a:avLst/>
          </a:prstGeom>
          <a:noFill/>
        </p:spPr>
      </p:pic>
      <p:sp>
        <p:nvSpPr>
          <p:cNvPr id="2" name="Заголовок 1"/>
          <p:cNvSpPr>
            <a:spLocks noGrp="1"/>
          </p:cNvSpPr>
          <p:nvPr>
            <p:ph type="title"/>
          </p:nvPr>
        </p:nvSpPr>
        <p:spPr/>
        <p:txBody>
          <a:bodyPr>
            <a:normAutofit fontScale="90000"/>
          </a:bodyPr>
          <a:lstStyle/>
          <a:p>
            <a:pPr algn="l"/>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sz="3600" dirty="0" smtClean="0"/>
              <a:t>Развитие </a:t>
            </a:r>
            <a:r>
              <a:rPr lang="ru-RU" sz="3600" dirty="0" err="1" smtClean="0"/>
              <a:t>саморегуляции</a:t>
            </a:r>
            <a:r>
              <a:rPr lang="ru-RU" sz="3600" dirty="0" smtClean="0"/>
              <a:t> предполагает </a:t>
            </a:r>
            <a:r>
              <a:rPr lang="ru-RU" sz="3600" b="1" dirty="0" smtClean="0">
                <a:solidFill>
                  <a:srgbClr val="FF0000"/>
                </a:solidFill>
              </a:rPr>
              <a:t>формирование</a:t>
            </a:r>
            <a:r>
              <a:rPr lang="ru-RU" sz="3600" dirty="0" smtClean="0"/>
              <a:t> таких </a:t>
            </a:r>
            <a:r>
              <a:rPr lang="ru-RU" sz="3600" b="1" dirty="0" smtClean="0">
                <a:solidFill>
                  <a:srgbClr val="FF0000"/>
                </a:solidFill>
              </a:rPr>
              <a:t>личностных качеств</a:t>
            </a:r>
            <a:r>
              <a:rPr lang="ru-RU" sz="3600" dirty="0" smtClean="0"/>
              <a:t>, как</a:t>
            </a:r>
            <a:br>
              <a:rPr lang="ru-RU" sz="3600" dirty="0" smtClean="0"/>
            </a:br>
            <a:r>
              <a:rPr lang="ru-RU" sz="3600" b="1" dirty="0" smtClean="0"/>
              <a:t>- самостоятельность</a:t>
            </a:r>
            <a:br>
              <a:rPr lang="ru-RU" sz="3600" b="1" dirty="0" smtClean="0"/>
            </a:br>
            <a:r>
              <a:rPr lang="ru-RU" sz="3600" b="1" dirty="0" smtClean="0"/>
              <a:t>- инициативность</a:t>
            </a:r>
            <a:br>
              <a:rPr lang="ru-RU" sz="3600" b="1" dirty="0" smtClean="0"/>
            </a:br>
            <a:r>
              <a:rPr lang="ru-RU" sz="3600" b="1" dirty="0" smtClean="0"/>
              <a:t>- ответственность</a:t>
            </a:r>
            <a:br>
              <a:rPr lang="ru-RU" sz="3600" b="1" dirty="0" smtClean="0"/>
            </a:br>
            <a:r>
              <a:rPr lang="ru-RU" sz="3600" b="1" dirty="0" smtClean="0"/>
              <a:t>- относительная независимость</a:t>
            </a:r>
            <a:br>
              <a:rPr lang="ru-RU" sz="3600" b="1" dirty="0" smtClean="0"/>
            </a:br>
            <a:r>
              <a:rPr lang="ru-RU" sz="3600" b="1" dirty="0" smtClean="0"/>
              <a:t>- устойчивость в отношении воздействий среды.</a:t>
            </a:r>
            <a:r>
              <a:rPr lang="ru-RU" b="1" dirty="0" smtClean="0"/>
              <a:t/>
            </a:r>
            <a:br>
              <a:rPr lang="ru-RU" b="1" dirty="0" smtClean="0"/>
            </a:br>
            <a:endParaRPr lang="ru-RU"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0"/>
            <a:ext cx="9196607" cy="6858000"/>
          </a:xfrm>
          <a:prstGeom prst="rect">
            <a:avLst/>
          </a:prstGeom>
          <a:noFill/>
        </p:spPr>
      </p:pic>
      <p:sp>
        <p:nvSpPr>
          <p:cNvPr id="2" name="Заголовок 1"/>
          <p:cNvSpPr>
            <a:spLocks noGrp="1"/>
          </p:cNvSpPr>
          <p:nvPr>
            <p:ph type="title"/>
          </p:nvPr>
        </p:nvSpPr>
        <p:spPr>
          <a:xfrm>
            <a:off x="457200" y="642918"/>
            <a:ext cx="8229600" cy="1569930"/>
          </a:xfrm>
        </p:spPr>
        <p:txBody>
          <a:bodyPr>
            <a:normAutofit fontScale="90000"/>
          </a:bodyPr>
          <a:lstStyle/>
          <a:p>
            <a:pPr algn="l"/>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t>
            </a:r>
            <a:r>
              <a:rPr lang="ru-RU" sz="2800" dirty="0" smtClean="0"/>
              <a:t>                               </a:t>
            </a:r>
            <a:r>
              <a:rPr lang="ru-RU" sz="3600" b="1" dirty="0" err="1" smtClean="0">
                <a:solidFill>
                  <a:srgbClr val="FF0000"/>
                </a:solidFill>
              </a:rPr>
              <a:t>Самоэффективность</a:t>
            </a:r>
            <a:r>
              <a:rPr lang="ru-RU" sz="3600" b="1" dirty="0" smtClean="0">
                <a:solidFill>
                  <a:srgbClr val="FF0000"/>
                </a:solidFill>
              </a:rPr>
              <a:t> </a:t>
            </a:r>
            <a:r>
              <a:rPr lang="ru-RU" sz="2800" dirty="0" smtClean="0"/>
              <a:t>– </a:t>
            </a:r>
            <a:r>
              <a:rPr lang="ru-RU" sz="2800" b="1" dirty="0" smtClean="0"/>
              <a:t>убеждение личности в способности человека успешно реализовать поведение, необходимое для достижения ожидаемых результатов.</a:t>
            </a:r>
            <a:br>
              <a:rPr lang="ru-RU" sz="2800" b="1" dirty="0" smtClean="0"/>
            </a:br>
            <a:r>
              <a:rPr lang="ru-RU" sz="2800" b="1" u="sng" dirty="0" smtClean="0">
                <a:solidFill>
                  <a:srgbClr val="FF0000"/>
                </a:solidFill>
              </a:rPr>
              <a:t>Три </a:t>
            </a:r>
            <a:r>
              <a:rPr lang="ru-RU" sz="2800" b="1" u="sng" dirty="0" smtClean="0">
                <a:solidFill>
                  <a:srgbClr val="FF0000"/>
                </a:solidFill>
              </a:rPr>
              <a:t>характеристики </a:t>
            </a:r>
            <a:r>
              <a:rPr lang="ru-RU" sz="2800" b="1" u="sng" dirty="0" err="1" smtClean="0">
                <a:solidFill>
                  <a:srgbClr val="FF0000"/>
                </a:solidFill>
              </a:rPr>
              <a:t>самоэффективности</a:t>
            </a:r>
            <a:r>
              <a:rPr lang="ru-RU" sz="2800" dirty="0" smtClean="0"/>
              <a:t>:</a:t>
            </a:r>
            <a:br>
              <a:rPr lang="ru-RU" sz="2800" dirty="0" smtClean="0"/>
            </a:br>
            <a:r>
              <a:rPr lang="ru-RU" sz="2800" b="1" dirty="0" smtClean="0"/>
              <a:t>Уровень </a:t>
            </a:r>
            <a:r>
              <a:rPr lang="ru-RU" sz="2800" dirty="0" smtClean="0"/>
              <a:t>– как представления человека о своих возможностях достижения цели определённой сложности;</a:t>
            </a:r>
            <a:br>
              <a:rPr lang="ru-RU" sz="2800" dirty="0" smtClean="0"/>
            </a:br>
            <a:r>
              <a:rPr lang="ru-RU" sz="2800" b="1" dirty="0" smtClean="0"/>
              <a:t>Сила</a:t>
            </a:r>
            <a:r>
              <a:rPr lang="ru-RU" sz="2800" dirty="0" smtClean="0"/>
              <a:t> – как степень уверенности человека в своей возможности осуществлять определённую деятельность;</a:t>
            </a:r>
            <a:br>
              <a:rPr lang="ru-RU" sz="2800" dirty="0" smtClean="0"/>
            </a:br>
            <a:r>
              <a:rPr lang="ru-RU" sz="2800" b="1" dirty="0" smtClean="0"/>
              <a:t>Широта</a:t>
            </a:r>
            <a:r>
              <a:rPr lang="ru-RU" sz="2800" dirty="0" smtClean="0"/>
              <a:t> –  перенос убеждений в своей </a:t>
            </a:r>
            <a:r>
              <a:rPr lang="ru-RU" sz="2800" dirty="0" err="1" smtClean="0"/>
              <a:t>самоэффективности</a:t>
            </a:r>
            <a:r>
              <a:rPr lang="ru-RU" sz="2800" dirty="0" smtClean="0"/>
              <a:t>, сформированных в одной сфере деятельности, на другие сферы.</a:t>
            </a:r>
            <a:endParaRPr lang="ru-RU"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I:\основа для презентаций\My_new_fon_3\94-3.jpg"/>
          <p:cNvPicPr>
            <a:picLocks noChangeAspect="1" noChangeArrowheads="1"/>
          </p:cNvPicPr>
          <p:nvPr/>
        </p:nvPicPr>
        <p:blipFill>
          <a:blip r:embed="rId2" cstate="print"/>
          <a:srcRect/>
          <a:stretch>
            <a:fillRect/>
          </a:stretch>
        </p:blipFill>
        <p:spPr bwMode="auto">
          <a:xfrm>
            <a:off x="0" y="0"/>
            <a:ext cx="9196606" cy="6858000"/>
          </a:xfrm>
          <a:prstGeom prst="rect">
            <a:avLst/>
          </a:prstGeom>
          <a:noFill/>
        </p:spPr>
      </p:pic>
      <p:sp>
        <p:nvSpPr>
          <p:cNvPr id="2" name="Заголовок 1"/>
          <p:cNvSpPr>
            <a:spLocks noGrp="1"/>
          </p:cNvSpPr>
          <p:nvPr>
            <p:ph type="title"/>
          </p:nvPr>
        </p:nvSpPr>
        <p:spPr>
          <a:xfrm>
            <a:off x="457200" y="857232"/>
            <a:ext cx="8229600" cy="1284178"/>
          </a:xfrm>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r>
              <a:rPr lang="ru-RU" sz="2400" dirty="0" smtClean="0"/>
              <a:t/>
            </a:r>
            <a:br>
              <a:rPr lang="ru-RU" sz="2400" dirty="0" smtClean="0"/>
            </a:br>
            <a:r>
              <a:rPr lang="ru-RU" sz="2400" dirty="0" smtClean="0"/>
              <a:t> </a:t>
            </a:r>
            <a:r>
              <a:rPr lang="ru-RU" sz="3600" b="1" dirty="0" smtClean="0">
                <a:solidFill>
                  <a:srgbClr val="FF0000"/>
                </a:solidFill>
              </a:rPr>
              <a:t>Источники формирования </a:t>
            </a:r>
            <a:r>
              <a:rPr lang="ru-RU" sz="3600" b="1" dirty="0" err="1" smtClean="0">
                <a:solidFill>
                  <a:srgbClr val="FF0000"/>
                </a:solidFill>
              </a:rPr>
              <a:t>самоэффективности</a:t>
            </a:r>
            <a:r>
              <a:rPr lang="ru-RU" sz="3600" dirty="0" smtClean="0"/>
              <a:t>:</a:t>
            </a:r>
            <a:br>
              <a:rPr lang="ru-RU" sz="3600" dirty="0" smtClean="0"/>
            </a:br>
            <a:r>
              <a:rPr lang="ru-RU" sz="3600" dirty="0" smtClean="0"/>
              <a:t/>
            </a:r>
            <a:br>
              <a:rPr lang="ru-RU" sz="3600" dirty="0" smtClean="0"/>
            </a:br>
            <a:r>
              <a:rPr lang="ru-RU" sz="3600" dirty="0" smtClean="0"/>
              <a:t>- </a:t>
            </a:r>
            <a:r>
              <a:rPr lang="ru-RU" sz="3600" b="1" dirty="0" smtClean="0"/>
              <a:t>личный опыт достижений;</a:t>
            </a:r>
            <a:br>
              <a:rPr lang="ru-RU" sz="3600" b="1" dirty="0" smtClean="0"/>
            </a:br>
            <a:r>
              <a:rPr lang="ru-RU" sz="3600" b="1" dirty="0" smtClean="0"/>
              <a:t>- косвенный (чужой) опыт;</a:t>
            </a:r>
            <a:br>
              <a:rPr lang="ru-RU" sz="3600" b="1" dirty="0" smtClean="0"/>
            </a:br>
            <a:r>
              <a:rPr lang="ru-RU" sz="3600" b="1" dirty="0" smtClean="0"/>
              <a:t>- вербальные убеждения;</a:t>
            </a:r>
            <a:br>
              <a:rPr lang="ru-RU" sz="3600" b="1" dirty="0" smtClean="0"/>
            </a:br>
            <a:r>
              <a:rPr lang="ru-RU" sz="3600" b="1" dirty="0" smtClean="0"/>
              <a:t>- эмоциональное или физиологическое состояние.</a:t>
            </a:r>
            <a:endParaRPr lang="ru-RU" sz="3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I:\основа для презентаций\My_new_fon_3\94-3.jpg"/>
          <p:cNvPicPr>
            <a:picLocks noChangeAspect="1" noChangeArrowheads="1"/>
          </p:cNvPicPr>
          <p:nvPr/>
        </p:nvPicPr>
        <p:blipFill>
          <a:blip r:embed="rId2" cstate="print"/>
          <a:srcRect/>
          <a:stretch>
            <a:fillRect/>
          </a:stretch>
        </p:blipFill>
        <p:spPr bwMode="auto">
          <a:xfrm>
            <a:off x="0" y="0"/>
            <a:ext cx="9144000" cy="6818771"/>
          </a:xfrm>
          <a:prstGeom prst="rect">
            <a:avLst/>
          </a:prstGeom>
          <a:noFill/>
        </p:spPr>
      </p:pic>
      <p:sp>
        <p:nvSpPr>
          <p:cNvPr id="2" name="Заголовок 1"/>
          <p:cNvSpPr>
            <a:spLocks noGrp="1"/>
          </p:cNvSpPr>
          <p:nvPr>
            <p:ph type="title"/>
          </p:nvPr>
        </p:nvSpPr>
        <p:spPr>
          <a:xfrm>
            <a:off x="457200" y="785794"/>
            <a:ext cx="8229600" cy="1427054"/>
          </a:xfrm>
        </p:spPr>
        <p:txBody>
          <a:bodyPr>
            <a:normAutofit fontScale="90000"/>
          </a:bodyPr>
          <a:lstStyle/>
          <a:p>
            <a:pPr algn="l"/>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2400" u="sng" dirty="0" smtClean="0"/>
              <a:t/>
            </a:r>
            <a:br>
              <a:rPr lang="ru-RU" sz="2400" u="sng" dirty="0" smtClean="0"/>
            </a:br>
            <a:r>
              <a:rPr lang="ru-RU" sz="3600" b="1" dirty="0" smtClean="0">
                <a:solidFill>
                  <a:srgbClr val="FF0000"/>
                </a:solidFill>
              </a:rPr>
              <a:t>Влияние </a:t>
            </a:r>
            <a:r>
              <a:rPr lang="ru-RU" sz="3600" b="1" dirty="0" smtClean="0">
                <a:solidFill>
                  <a:srgbClr val="FF0000"/>
                </a:solidFill>
              </a:rPr>
              <a:t>самоорганизации на успешность школьного обучения.</a:t>
            </a:r>
            <a:r>
              <a:rPr lang="ru-RU" sz="2700" dirty="0" smtClean="0"/>
              <a:t/>
            </a:r>
            <a:br>
              <a:rPr lang="ru-RU" sz="2700" dirty="0" smtClean="0"/>
            </a:br>
            <a:r>
              <a:rPr lang="ru-RU" sz="2900" b="1" u="sng" dirty="0" smtClean="0">
                <a:latin typeface="Times New Roman" pitchFamily="18" charset="0"/>
                <a:cs typeface="Times New Roman" pitchFamily="18" charset="0"/>
              </a:rPr>
              <a:t>Основные компоненты самоорганизации</a:t>
            </a:r>
            <a:r>
              <a:rPr lang="ru-RU" sz="2700" b="1" u="sng" dirty="0" smtClean="0"/>
              <a:t>:   </a:t>
            </a:r>
            <a:r>
              <a:rPr lang="ru-RU" sz="2700" dirty="0" smtClean="0"/>
              <a:t/>
            </a:r>
            <a:br>
              <a:rPr lang="ru-RU" sz="2700" dirty="0" smtClean="0"/>
            </a:br>
            <a:r>
              <a:rPr lang="ru-RU" sz="2700" dirty="0" smtClean="0"/>
              <a:t>- </a:t>
            </a:r>
            <a:r>
              <a:rPr lang="ru-RU" sz="2900" b="1" dirty="0" err="1" smtClean="0"/>
              <a:t>Целеполагание</a:t>
            </a:r>
            <a:r>
              <a:rPr lang="ru-RU" sz="2900" b="1" dirty="0" smtClean="0"/>
              <a:t/>
            </a:r>
            <a:br>
              <a:rPr lang="ru-RU" sz="2900" b="1" dirty="0" smtClean="0"/>
            </a:br>
            <a:r>
              <a:rPr lang="ru-RU" sz="2900" b="1" dirty="0" smtClean="0"/>
              <a:t>- Анализ ситуации</a:t>
            </a:r>
            <a:br>
              <a:rPr lang="ru-RU" sz="2900" b="1" dirty="0" smtClean="0"/>
            </a:br>
            <a:r>
              <a:rPr lang="ru-RU" sz="2900" b="1" dirty="0" smtClean="0"/>
              <a:t>- Планирование</a:t>
            </a:r>
            <a:br>
              <a:rPr lang="ru-RU" sz="2900" b="1" dirty="0" smtClean="0"/>
            </a:br>
            <a:r>
              <a:rPr lang="ru-RU" sz="2900" b="1" dirty="0" smtClean="0"/>
              <a:t>- Самоконтроль</a:t>
            </a:r>
            <a:br>
              <a:rPr lang="ru-RU" sz="2900" b="1" dirty="0" smtClean="0"/>
            </a:br>
            <a:r>
              <a:rPr lang="ru-RU" sz="2900" b="1" dirty="0" smtClean="0"/>
              <a:t>- Коррекция</a:t>
            </a:r>
            <a:br>
              <a:rPr lang="ru-RU" sz="2900" b="1" dirty="0" smtClean="0"/>
            </a:br>
            <a:r>
              <a:rPr lang="ru-RU" sz="2900" b="1" dirty="0" smtClean="0"/>
              <a:t>- Волевые усилия</a:t>
            </a:r>
            <a:br>
              <a:rPr lang="ru-RU" sz="2900" b="1" dirty="0" smtClean="0"/>
            </a:br>
            <a:r>
              <a:rPr lang="ru-RU" sz="2700" dirty="0" smtClean="0"/>
              <a:t/>
            </a:r>
            <a:br>
              <a:rPr lang="ru-RU" sz="2700" dirty="0" smtClean="0"/>
            </a:br>
            <a:r>
              <a:rPr lang="ru-RU" sz="2700" b="1" dirty="0" err="1" smtClean="0">
                <a:solidFill>
                  <a:srgbClr val="FF0000"/>
                </a:solidFill>
              </a:rPr>
              <a:t>Целеполагание</a:t>
            </a:r>
            <a:r>
              <a:rPr lang="ru-RU" sz="2700" b="1" dirty="0" smtClean="0">
                <a:solidFill>
                  <a:srgbClr val="FF0000"/>
                </a:solidFill>
              </a:rPr>
              <a:t> </a:t>
            </a:r>
            <a:r>
              <a:rPr lang="ru-RU" sz="2700" dirty="0" smtClean="0"/>
              <a:t>– </a:t>
            </a:r>
            <a:r>
              <a:rPr lang="ru-RU" sz="2700" b="1" dirty="0" smtClean="0"/>
              <a:t>возникновение, выделение, определение и </a:t>
            </a:r>
            <a:r>
              <a:rPr lang="ru-RU" sz="2700" b="1" dirty="0" err="1" smtClean="0"/>
              <a:t>осознавание</a:t>
            </a:r>
            <a:r>
              <a:rPr lang="ru-RU" sz="2700" b="1" dirty="0" smtClean="0"/>
              <a:t> целей.</a:t>
            </a:r>
            <a:r>
              <a:rPr lang="ru-RU" sz="2700" dirty="0" smtClean="0"/>
              <a:t/>
            </a:r>
            <a:br>
              <a:rPr lang="ru-RU" sz="2700" dirty="0" smtClean="0"/>
            </a:br>
            <a:endParaRPr lang="ru-RU" sz="27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6" y="0"/>
            <a:ext cx="9196606" cy="6858000"/>
          </a:xfrm>
          <a:prstGeom prst="rect">
            <a:avLst/>
          </a:prstGeom>
          <a:noFill/>
        </p:spPr>
      </p:pic>
      <p:sp>
        <p:nvSpPr>
          <p:cNvPr id="2" name="Заголовок 1"/>
          <p:cNvSpPr>
            <a:spLocks noGrp="1"/>
          </p:cNvSpPr>
          <p:nvPr>
            <p:ph type="title"/>
          </p:nvPr>
        </p:nvSpPr>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900" b="1" dirty="0" smtClean="0">
                <a:solidFill>
                  <a:srgbClr val="FF0000"/>
                </a:solidFill>
              </a:rPr>
              <a:t>Функция </a:t>
            </a:r>
            <a:r>
              <a:rPr lang="ru-RU" sz="2900" b="1" dirty="0" smtClean="0">
                <a:solidFill>
                  <a:srgbClr val="FF0000"/>
                </a:solidFill>
              </a:rPr>
              <a:t>контроля </a:t>
            </a:r>
            <a:r>
              <a:rPr lang="ru-RU" sz="2900" dirty="0" smtClean="0"/>
              <a:t>действий в учебной деятельности – это </a:t>
            </a:r>
            <a:r>
              <a:rPr lang="ru-RU" sz="2900" b="1" dirty="0" smtClean="0"/>
              <a:t>обеспечение эффективности учебных действий путём обнаружения отклонений от эталонного образца и внесение соответствующих корректив в действие</a:t>
            </a:r>
            <a:r>
              <a:rPr lang="ru-RU" sz="2900" dirty="0" smtClean="0"/>
              <a:t>. </a:t>
            </a:r>
            <a:br>
              <a:rPr lang="ru-RU" sz="2900" dirty="0" smtClean="0"/>
            </a:br>
            <a:r>
              <a:rPr lang="ru-RU" sz="2900" dirty="0" smtClean="0"/>
              <a:t/>
            </a:r>
            <a:br>
              <a:rPr lang="ru-RU" sz="2900" dirty="0" smtClean="0"/>
            </a:br>
            <a:r>
              <a:rPr lang="ru-RU" sz="2900" dirty="0" smtClean="0"/>
              <a:t>Коррекция действий направлена на изменение содержания и последовательности операций в ответ на изменившиеся условия действия и на регуляцию действия во времени.</a:t>
            </a:r>
            <a:br>
              <a:rPr lang="ru-RU" sz="2900" dirty="0" smtClean="0"/>
            </a:br>
            <a:endParaRPr lang="ru-RU" sz="29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I:\основа для презентаций\My_new_fon_3\94-3.jpg"/>
          <p:cNvPicPr>
            <a:picLocks noChangeAspect="1" noChangeArrowheads="1"/>
          </p:cNvPicPr>
          <p:nvPr/>
        </p:nvPicPr>
        <p:blipFill>
          <a:blip r:embed="rId2" cstate="print"/>
          <a:srcRect/>
          <a:stretch>
            <a:fillRect/>
          </a:stretch>
        </p:blipFill>
        <p:spPr bwMode="auto">
          <a:xfrm>
            <a:off x="-97292" y="0"/>
            <a:ext cx="9241292" cy="6891322"/>
          </a:xfrm>
          <a:prstGeom prst="rect">
            <a:avLst/>
          </a:prstGeom>
          <a:noFill/>
        </p:spPr>
      </p:pic>
      <p:sp>
        <p:nvSpPr>
          <p:cNvPr id="2" name="Заголовок 1"/>
          <p:cNvSpPr>
            <a:spLocks noGrp="1"/>
          </p:cNvSpPr>
          <p:nvPr>
            <p:ph type="title"/>
          </p:nvPr>
        </p:nvSpPr>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3100" b="1" dirty="0" smtClean="0"/>
              <a:t>Действие оценки направлено на определение правильности системы учебных действий. </a:t>
            </a:r>
            <a:br>
              <a:rPr lang="ru-RU" sz="3100" b="1" dirty="0" smtClean="0"/>
            </a:br>
            <a:r>
              <a:rPr lang="ru-RU" sz="3100" dirty="0" smtClean="0"/>
              <a:t/>
            </a:r>
            <a:br>
              <a:rPr lang="ru-RU" sz="3100" dirty="0" smtClean="0"/>
            </a:br>
            <a:r>
              <a:rPr lang="ru-RU" sz="3100" b="1" u="sng" dirty="0" smtClean="0">
                <a:solidFill>
                  <a:srgbClr val="FF0000"/>
                </a:solidFill>
              </a:rPr>
              <a:t>Функции оценки и самооценки в учебной деятельности:</a:t>
            </a:r>
            <a:r>
              <a:rPr lang="ru-RU" sz="3100" dirty="0" smtClean="0"/>
              <a:t/>
            </a:r>
            <a:br>
              <a:rPr lang="ru-RU" sz="3100" dirty="0" smtClean="0"/>
            </a:br>
            <a:r>
              <a:rPr lang="ru-RU" sz="3100" dirty="0" smtClean="0"/>
              <a:t>- </a:t>
            </a:r>
            <a:r>
              <a:rPr lang="ru-RU" sz="3100" b="1" dirty="0" smtClean="0"/>
              <a:t>информировать ученика о выполнении им программы и предоставлять ему обратную связь;</a:t>
            </a:r>
            <a:br>
              <a:rPr lang="ru-RU" sz="3100" b="1" dirty="0" smtClean="0"/>
            </a:br>
            <a:r>
              <a:rPr lang="ru-RU" sz="3100" b="1" dirty="0" smtClean="0"/>
              <a:t>- стимулировать учение.</a:t>
            </a:r>
            <a:endParaRPr lang="ru-RU" sz="31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1"/>
            <a:ext cx="9196607" cy="6858000"/>
          </a:xfrm>
          <a:prstGeom prst="rect">
            <a:avLst/>
          </a:prstGeom>
          <a:noFill/>
        </p:spPr>
      </p:pic>
      <p:sp>
        <p:nvSpPr>
          <p:cNvPr id="2" name="Заголовок 1"/>
          <p:cNvSpPr>
            <a:spLocks noGrp="1"/>
          </p:cNvSpPr>
          <p:nvPr>
            <p:ph type="title"/>
          </p:nvPr>
        </p:nvSpPr>
        <p:spPr/>
        <p:txBody>
          <a:bodyPr>
            <a:normAutofit fontScale="90000"/>
          </a:bodyPr>
          <a:lstStyle/>
          <a:p>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3600" b="1" i="1" dirty="0" err="1" smtClean="0">
                <a:solidFill>
                  <a:srgbClr val="FF0000"/>
                </a:solidFill>
              </a:rPr>
              <a:t>Саморегуляция</a:t>
            </a:r>
            <a:r>
              <a:rPr lang="ru-RU" sz="3600" b="1" i="1" dirty="0" smtClean="0">
                <a:solidFill>
                  <a:srgbClr val="FF0000"/>
                </a:solidFill>
              </a:rPr>
              <a:t> </a:t>
            </a:r>
            <a:r>
              <a:rPr lang="ru-RU" sz="3600" b="1" i="1" dirty="0" smtClean="0">
                <a:solidFill>
                  <a:srgbClr val="FF0000"/>
                </a:solidFill>
              </a:rPr>
              <a:t>эмоциональных состояний тревожности</a:t>
            </a:r>
            <a:r>
              <a:rPr lang="ru-RU" sz="3100" b="1" dirty="0" smtClean="0">
                <a:solidFill>
                  <a:srgbClr val="FF0000"/>
                </a:solidFill>
              </a:rPr>
              <a:t/>
            </a:r>
            <a:br>
              <a:rPr lang="ru-RU" sz="3100" b="1" dirty="0" smtClean="0">
                <a:solidFill>
                  <a:srgbClr val="FF0000"/>
                </a:solidFill>
              </a:rPr>
            </a:br>
            <a:r>
              <a:rPr lang="ru-RU" sz="3100" dirty="0" smtClean="0"/>
              <a:t>также составляет </a:t>
            </a:r>
            <a:r>
              <a:rPr lang="ru-RU" sz="3100" b="1" dirty="0" smtClean="0"/>
              <a:t>условие успешной учебной деятельности школьника</a:t>
            </a:r>
            <a:r>
              <a:rPr lang="ru-RU" sz="3100" dirty="0" smtClean="0"/>
              <a:t>, которая нередко сопряжена с высокими интеллектуальными и эмоциональными нагрузками.</a:t>
            </a:r>
            <a:r>
              <a:rPr lang="ru-RU" sz="2900" dirty="0" smtClean="0"/>
              <a:t/>
            </a:r>
            <a:br>
              <a:rPr lang="ru-RU" sz="2900" dirty="0" smtClean="0"/>
            </a:br>
            <a:r>
              <a:rPr lang="ru-RU" sz="2900" dirty="0" smtClean="0"/>
              <a:t/>
            </a:r>
            <a:br>
              <a:rPr lang="ru-RU" sz="2900" dirty="0" smtClean="0"/>
            </a:br>
            <a:r>
              <a:rPr lang="ru-RU" sz="2900" b="1" u="sng" dirty="0" smtClean="0"/>
              <a:t>Плановые </a:t>
            </a:r>
            <a:r>
              <a:rPr lang="ru-RU" sz="2900" b="1" u="sng" dirty="0" err="1" smtClean="0"/>
              <a:t>стрессогенные</a:t>
            </a:r>
            <a:r>
              <a:rPr lang="ru-RU" sz="2900" b="1" u="sng" dirty="0" smtClean="0"/>
              <a:t> события</a:t>
            </a:r>
            <a:r>
              <a:rPr lang="ru-RU" sz="2900" b="1" dirty="0" smtClean="0"/>
              <a:t>:                     </a:t>
            </a:r>
            <a:r>
              <a:rPr lang="ru-RU" sz="2900" dirty="0" smtClean="0"/>
              <a:t/>
            </a:r>
            <a:br>
              <a:rPr lang="ru-RU" sz="2900" dirty="0" smtClean="0"/>
            </a:br>
            <a:r>
              <a:rPr lang="ru-RU" sz="2900" dirty="0" smtClean="0"/>
              <a:t>       </a:t>
            </a:r>
            <a:r>
              <a:rPr lang="ru-RU" sz="2900" dirty="0" smtClean="0"/>
              <a:t>                        </a:t>
            </a:r>
            <a:r>
              <a:rPr lang="ru-RU" sz="2900" b="1" dirty="0" smtClean="0"/>
              <a:t>-</a:t>
            </a:r>
            <a:r>
              <a:rPr lang="ru-RU" sz="2900" dirty="0" smtClean="0"/>
              <a:t> </a:t>
            </a:r>
            <a:r>
              <a:rPr lang="ru-RU" sz="2900" b="1" dirty="0" smtClean="0"/>
              <a:t>экзамены</a:t>
            </a:r>
            <a:br>
              <a:rPr lang="ru-RU" sz="2900" b="1" dirty="0" smtClean="0"/>
            </a:br>
            <a:r>
              <a:rPr lang="ru-RU" sz="2900" b="1" dirty="0" smtClean="0"/>
              <a:t>         </a:t>
            </a:r>
            <a:r>
              <a:rPr lang="ru-RU" sz="2900" b="1" dirty="0" smtClean="0"/>
              <a:t>                      </a:t>
            </a:r>
            <a:r>
              <a:rPr lang="ru-RU" sz="2900" b="1" dirty="0" smtClean="0"/>
              <a:t>- контрольные работы</a:t>
            </a:r>
            <a:br>
              <a:rPr lang="ru-RU" sz="2900" b="1" dirty="0" smtClean="0"/>
            </a:br>
            <a:r>
              <a:rPr lang="ru-RU" sz="2900" b="1" dirty="0" smtClean="0"/>
              <a:t>           </a:t>
            </a:r>
            <a:r>
              <a:rPr lang="ru-RU" sz="2900" b="1" dirty="0" smtClean="0"/>
              <a:t>                    </a:t>
            </a:r>
            <a:r>
              <a:rPr lang="ru-RU" sz="2900" b="1" dirty="0" smtClean="0"/>
              <a:t>- устные ответы у доски и т.д</a:t>
            </a:r>
            <a:r>
              <a:rPr lang="ru-RU" sz="2400" dirty="0" smtClean="0"/>
              <a:t>.</a:t>
            </a:r>
            <a:endParaRPr lang="ru-RU"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I:\основа для презентаций\My_new_fon_3\94-3.jpg"/>
          <p:cNvPicPr>
            <a:picLocks noChangeAspect="1" noChangeArrowheads="1"/>
          </p:cNvPicPr>
          <p:nvPr/>
        </p:nvPicPr>
        <p:blipFill>
          <a:blip r:embed="rId2" cstate="print"/>
          <a:srcRect/>
          <a:stretch>
            <a:fillRect/>
          </a:stretch>
        </p:blipFill>
        <p:spPr bwMode="auto">
          <a:xfrm>
            <a:off x="67584" y="0"/>
            <a:ext cx="9290762" cy="6928212"/>
          </a:xfrm>
          <a:prstGeom prst="rect">
            <a:avLst/>
          </a:prstGeom>
          <a:noFill/>
        </p:spPr>
      </p:pic>
      <p:sp>
        <p:nvSpPr>
          <p:cNvPr id="2" name="Заголовок 1"/>
          <p:cNvSpPr>
            <a:spLocks noGrp="1"/>
          </p:cNvSpPr>
          <p:nvPr>
            <p:ph type="title"/>
          </p:nvPr>
        </p:nvSpPr>
        <p:spPr>
          <a:xfrm>
            <a:off x="428596" y="928670"/>
            <a:ext cx="8229600" cy="428612"/>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Сохранение высокого уровня эффективного самоуправления и </a:t>
            </a:r>
            <a:r>
              <a:rPr lang="ru-RU" dirty="0" err="1" smtClean="0"/>
              <a:t>саморегуляции</a:t>
            </a:r>
            <a:r>
              <a:rPr lang="ru-RU" dirty="0" smtClean="0"/>
              <a:t> определяется возможностями учащегося </a:t>
            </a:r>
            <a:r>
              <a:rPr lang="ru-RU" dirty="0" err="1" smtClean="0"/>
              <a:t>совладания</a:t>
            </a:r>
            <a:r>
              <a:rPr lang="ru-RU" dirty="0" smtClean="0"/>
              <a:t> со стрессом, владения им навыками </a:t>
            </a:r>
            <a:r>
              <a:rPr lang="ru-RU" dirty="0" err="1" smtClean="0"/>
              <a:t>саморегуляции</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основа для презентаций\My_new_fon_3\94-3.jpg"/>
          <p:cNvPicPr>
            <a:picLocks noChangeAspect="1" noChangeArrowheads="1"/>
          </p:cNvPicPr>
          <p:nvPr/>
        </p:nvPicPr>
        <p:blipFill>
          <a:blip r:embed="rId2" cstate="print"/>
          <a:srcRect/>
          <a:stretch>
            <a:fillRect/>
          </a:stretch>
        </p:blipFill>
        <p:spPr bwMode="auto">
          <a:xfrm>
            <a:off x="-209530" y="0"/>
            <a:ext cx="9353530" cy="6975019"/>
          </a:xfrm>
          <a:prstGeom prst="rect">
            <a:avLst/>
          </a:prstGeom>
          <a:noFill/>
        </p:spPr>
      </p:pic>
      <p:sp>
        <p:nvSpPr>
          <p:cNvPr id="2" name="Заголовок 1"/>
          <p:cNvSpPr>
            <a:spLocks noGrp="1"/>
          </p:cNvSpPr>
          <p:nvPr>
            <p:ph type="title"/>
          </p:nvPr>
        </p:nvSpPr>
        <p:spPr/>
        <p:txBody>
          <a:bodyPr>
            <a:normAutofit fontScale="90000"/>
          </a:bodyPr>
          <a:lstStyle/>
          <a:p>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t>
            </a:r>
            <a:r>
              <a:rPr lang="ru-RU" sz="3600" b="1" dirty="0" smtClean="0">
                <a:solidFill>
                  <a:srgbClr val="FF0000"/>
                </a:solidFill>
              </a:rPr>
              <a:t>Рекомендации по формированию регулятивных </a:t>
            </a:r>
            <a:r>
              <a:rPr lang="ru-RU" sz="3600" b="1" dirty="0" smtClean="0">
                <a:solidFill>
                  <a:srgbClr val="FF0000"/>
                </a:solidFill>
              </a:rPr>
              <a:t>действий</a:t>
            </a:r>
            <a:br>
              <a:rPr lang="ru-RU" sz="3600" b="1" dirty="0" smtClean="0">
                <a:solidFill>
                  <a:srgbClr val="FF0000"/>
                </a:solidFill>
              </a:rPr>
            </a:br>
            <a:r>
              <a:rPr lang="ru-RU" sz="2800" dirty="0" smtClean="0"/>
              <a:t/>
            </a:r>
            <a:br>
              <a:rPr lang="ru-RU" sz="2800" dirty="0" smtClean="0"/>
            </a:br>
            <a:r>
              <a:rPr lang="ru-RU" sz="3100" b="1" u="sng" dirty="0" smtClean="0"/>
              <a:t>Учитель должен планировать своё взаимодействие с учеником, ориентируясь на необходимость:</a:t>
            </a:r>
            <a:br>
              <a:rPr lang="ru-RU" sz="3100" b="1" u="sng" dirty="0" smtClean="0"/>
            </a:br>
            <a:r>
              <a:rPr lang="ru-RU" sz="2800" dirty="0" smtClean="0"/>
              <a:t/>
            </a:r>
            <a:br>
              <a:rPr lang="ru-RU" sz="2800" dirty="0" smtClean="0"/>
            </a:br>
            <a:r>
              <a:rPr lang="ru-RU" sz="2400" b="1" dirty="0" smtClean="0"/>
              <a:t>Инициации внутренних мотивов учения школьника;</a:t>
            </a:r>
            <a:br>
              <a:rPr lang="ru-RU" sz="2400" b="1" dirty="0" smtClean="0"/>
            </a:br>
            <a:r>
              <a:rPr lang="ru-RU" sz="2400" b="1" dirty="0" smtClean="0"/>
              <a:t/>
            </a:r>
            <a:br>
              <a:rPr lang="ru-RU" sz="2400" b="1" dirty="0" smtClean="0"/>
            </a:br>
            <a:r>
              <a:rPr lang="ru-RU" sz="2400" b="1" dirty="0" smtClean="0"/>
              <a:t>Поощрения действий </a:t>
            </a:r>
            <a:r>
              <a:rPr lang="ru-RU" sz="2400" b="1" dirty="0" smtClean="0"/>
              <a:t>самоорганизации;</a:t>
            </a:r>
            <a:r>
              <a:rPr lang="ru-RU" sz="2400" b="1" dirty="0" smtClean="0"/>
              <a:t/>
            </a:r>
            <a:br>
              <a:rPr lang="ru-RU" sz="2400" b="1" dirty="0" smtClean="0"/>
            </a:br>
            <a:r>
              <a:rPr lang="ru-RU" sz="2400" b="1" dirty="0" smtClean="0"/>
              <a:t/>
            </a:r>
            <a:br>
              <a:rPr lang="ru-RU" sz="2400" b="1" dirty="0" smtClean="0"/>
            </a:br>
            <a:r>
              <a:rPr lang="ru-RU" sz="2400" b="1" dirty="0" smtClean="0"/>
              <a:t>Использования групповых коллективных форм работы.</a:t>
            </a:r>
            <a:br>
              <a:rPr lang="ru-RU" sz="2400" b="1" dirty="0" smtClean="0"/>
            </a:br>
            <a:endParaRPr lang="ru-RU" sz="2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1"/>
            <a:ext cx="9196607" cy="6858000"/>
          </a:xfrm>
          <a:prstGeom prst="rect">
            <a:avLst/>
          </a:prstGeom>
          <a:noFill/>
        </p:spPr>
      </p:pic>
      <p:sp>
        <p:nvSpPr>
          <p:cNvPr id="2" name="Заголовок 1"/>
          <p:cNvSpPr>
            <a:spLocks noGrp="1"/>
          </p:cNvSpPr>
          <p:nvPr>
            <p:ph type="title"/>
          </p:nvPr>
        </p:nvSpPr>
        <p:spPr>
          <a:xfrm>
            <a:off x="457200" y="785794"/>
            <a:ext cx="8229600" cy="714380"/>
          </a:xfrm>
        </p:spPr>
        <p:txBody>
          <a:bodyPr>
            <a:normAutofit fontScale="90000"/>
          </a:bodyPr>
          <a:lstStyle/>
          <a:p>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3600" b="1" u="sng" dirty="0" smtClean="0">
                <a:solidFill>
                  <a:srgbClr val="FF0000"/>
                </a:solidFill>
              </a:rPr>
              <a:t>Значимыми </a:t>
            </a:r>
            <a:r>
              <a:rPr lang="ru-RU" sz="3600" b="1" u="sng" dirty="0" smtClean="0">
                <a:solidFill>
                  <a:srgbClr val="FF0000"/>
                </a:solidFill>
              </a:rPr>
              <a:t>ориентирами в формировании действия оценки являются:</a:t>
            </a:r>
            <a:br>
              <a:rPr lang="ru-RU" sz="3600" b="1" u="sng" dirty="0" smtClean="0">
                <a:solidFill>
                  <a:srgbClr val="FF0000"/>
                </a:solidFill>
              </a:rPr>
            </a:br>
            <a:r>
              <a:rPr lang="ru-RU" sz="3600" b="1" u="sng" dirty="0" smtClean="0">
                <a:solidFill>
                  <a:srgbClr val="FF0000"/>
                </a:solidFill>
              </a:rPr>
              <a:t/>
            </a:r>
            <a:br>
              <a:rPr lang="ru-RU" sz="3600" b="1" u="sng" dirty="0" smtClean="0">
                <a:solidFill>
                  <a:srgbClr val="FF0000"/>
                </a:solidFill>
              </a:rPr>
            </a:br>
            <a:r>
              <a:rPr lang="ru-RU" sz="3100" b="1" dirty="0" smtClean="0"/>
              <a:t>- акцент на достижения ученика;</a:t>
            </a:r>
            <a:br>
              <a:rPr lang="ru-RU" sz="3100" b="1" dirty="0" smtClean="0"/>
            </a:br>
            <a:r>
              <a:rPr lang="ru-RU" sz="3100" b="1" dirty="0" smtClean="0"/>
              <a:t>- выделение универсальных учебных действий как объекта оценки;</a:t>
            </a:r>
            <a:br>
              <a:rPr lang="ru-RU" sz="3100" b="1" dirty="0" smtClean="0"/>
            </a:br>
            <a:r>
              <a:rPr lang="ru-RU" sz="3100" b="1" dirty="0" smtClean="0"/>
              <a:t>- сопровождение формирования самооценки учащегося как основы постановки целей;</a:t>
            </a:r>
            <a:br>
              <a:rPr lang="ru-RU" sz="3100" b="1" dirty="0" smtClean="0"/>
            </a:br>
            <a:r>
              <a:rPr lang="ru-RU" sz="3100" b="1" dirty="0" smtClean="0"/>
              <a:t>- формирование </a:t>
            </a:r>
            <a:r>
              <a:rPr lang="ru-RU" sz="3100" b="1" dirty="0" err="1" smtClean="0"/>
              <a:t>рефлексивности</a:t>
            </a:r>
            <a:r>
              <a:rPr lang="ru-RU" sz="3100" b="1" dirty="0" smtClean="0"/>
              <a:t> оценки и самооценки.</a:t>
            </a:r>
            <a:br>
              <a:rPr lang="ru-RU" sz="3100" b="1" dirty="0" smtClean="0"/>
            </a:br>
            <a:endParaRPr lang="ru-RU" sz="31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основа для презентаций\My_new_fon_3\94-3.jpg"/>
          <p:cNvPicPr>
            <a:picLocks noChangeAspect="1" noChangeArrowheads="1"/>
          </p:cNvPicPr>
          <p:nvPr/>
        </p:nvPicPr>
        <p:blipFill>
          <a:blip r:embed="rId2" cstate="print"/>
          <a:srcRect/>
          <a:stretch>
            <a:fillRect/>
          </a:stretch>
        </p:blipFill>
        <p:spPr bwMode="auto">
          <a:xfrm>
            <a:off x="-1" y="0"/>
            <a:ext cx="9196607" cy="6858000"/>
          </a:xfrm>
          <a:prstGeom prst="rect">
            <a:avLst/>
          </a:prstGeom>
          <a:noFill/>
        </p:spPr>
      </p:pic>
      <p:sp>
        <p:nvSpPr>
          <p:cNvPr id="2" name="Заголовок 1"/>
          <p:cNvSpPr>
            <a:spLocks noGrp="1"/>
          </p:cNvSpPr>
          <p:nvPr>
            <p:ph type="title"/>
          </p:nvPr>
        </p:nvSpPr>
        <p:spPr/>
        <p:txBody>
          <a:bodyPr>
            <a:normAutofit fontScale="90000"/>
          </a:bodyPr>
          <a:lstStyle/>
          <a:p>
            <a:pPr algn="l"/>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t>
            </a:r>
            <a:r>
              <a:rPr lang="ru-RU" sz="2700" i="1" dirty="0" smtClean="0">
                <a:latin typeface="Times New Roman" pitchFamily="18" charset="0"/>
                <a:cs typeface="Times New Roman" pitchFamily="18" charset="0"/>
              </a:rPr>
              <a:t>                          </a:t>
            </a:r>
            <a:r>
              <a:rPr lang="ru-RU" b="1" i="1" dirty="0" smtClean="0">
                <a:solidFill>
                  <a:srgbClr val="FF0000"/>
                </a:solidFill>
                <a:latin typeface="Times New Roman" pitchFamily="18" charset="0"/>
                <a:cs typeface="Times New Roman" pitchFamily="18" charset="0"/>
              </a:rPr>
              <a:t>Психологическое содержание</a:t>
            </a:r>
            <a:br>
              <a:rPr lang="ru-RU" b="1" i="1" dirty="0" smtClean="0">
                <a:solidFill>
                  <a:srgbClr val="FF0000"/>
                </a:solidFill>
                <a:latin typeface="Times New Roman" pitchFamily="18" charset="0"/>
                <a:cs typeface="Times New Roman" pitchFamily="18" charset="0"/>
              </a:rPr>
            </a:br>
            <a:r>
              <a:rPr lang="ru-RU" b="1" i="1" dirty="0" smtClean="0">
                <a:solidFill>
                  <a:srgbClr val="FF0000"/>
                </a:solidFill>
                <a:latin typeface="Times New Roman" pitchFamily="18" charset="0"/>
                <a:cs typeface="Times New Roman" pitchFamily="18" charset="0"/>
              </a:rPr>
              <a:t> </a:t>
            </a:r>
            <a:r>
              <a:rPr lang="ru-RU" b="1" i="1" dirty="0" smtClean="0">
                <a:solidFill>
                  <a:srgbClr val="FF0000"/>
                </a:solidFill>
                <a:latin typeface="Times New Roman" pitchFamily="18" charset="0"/>
                <a:cs typeface="Times New Roman" pitchFamily="18" charset="0"/>
              </a:rPr>
              <a:t>                    </a:t>
            </a:r>
            <a:r>
              <a:rPr lang="ru-RU" b="1" i="1" dirty="0" smtClean="0">
                <a:solidFill>
                  <a:srgbClr val="FF0000"/>
                </a:solidFill>
                <a:latin typeface="Times New Roman" pitchFamily="18" charset="0"/>
                <a:cs typeface="Times New Roman" pitchFamily="18" charset="0"/>
              </a:rPr>
              <a:t>   и </a:t>
            </a:r>
            <a:r>
              <a:rPr lang="ru-RU" b="1" i="1" dirty="0" smtClean="0">
                <a:solidFill>
                  <a:srgbClr val="FF0000"/>
                </a:solidFill>
                <a:latin typeface="Times New Roman" pitchFamily="18" charset="0"/>
                <a:cs typeface="Times New Roman" pitchFamily="18" charset="0"/>
              </a:rPr>
              <a:t>условия развития</a:t>
            </a:r>
            <a:r>
              <a:rPr lang="ru-RU" b="1" dirty="0" smtClean="0">
                <a:solidFill>
                  <a:srgbClr val="FF0000"/>
                </a:solidFill>
                <a:latin typeface="Times New Roman" pitchFamily="18" charset="0"/>
                <a:cs typeface="Times New Roman" pitchFamily="18" charset="0"/>
              </a:rPr>
              <a:t/>
            </a:r>
            <a:br>
              <a:rPr lang="ru-RU" b="1" dirty="0" smtClean="0">
                <a:solidFill>
                  <a:srgbClr val="FF0000"/>
                </a:solidFill>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900" b="1" i="1" u="sng" dirty="0" smtClean="0">
                <a:latin typeface="Times New Roman" pitchFamily="18" charset="0"/>
                <a:cs typeface="Times New Roman" pitchFamily="18" charset="0"/>
              </a:rPr>
              <a:t>Три аспекта развития способности к регуляции своей деятельности </a:t>
            </a:r>
            <a:r>
              <a:rPr lang="ru-RU" sz="2900" dirty="0" smtClean="0">
                <a:latin typeface="Times New Roman" pitchFamily="18" charset="0"/>
                <a:cs typeface="Times New Roman" pitchFamily="18" charset="0"/>
              </a:rPr>
              <a:t>(применительно к подростковому возрасту):</a:t>
            </a:r>
            <a:br>
              <a:rPr lang="ru-RU" sz="2900" dirty="0" smtClean="0">
                <a:latin typeface="Times New Roman" pitchFamily="18" charset="0"/>
                <a:cs typeface="Times New Roman" pitchFamily="18" charset="0"/>
              </a:rPr>
            </a:br>
            <a:r>
              <a:rPr lang="ru-RU" sz="2900" dirty="0" smtClean="0">
                <a:latin typeface="Times New Roman" pitchFamily="18" charset="0"/>
                <a:cs typeface="Times New Roman" pitchFamily="18" charset="0"/>
              </a:rPr>
              <a:t>- </a:t>
            </a:r>
            <a:r>
              <a:rPr lang="ru-RU" sz="2900" b="1" dirty="0" smtClean="0">
                <a:latin typeface="Times New Roman" pitchFamily="18" charset="0"/>
                <a:cs typeface="Times New Roman" pitchFamily="18" charset="0"/>
              </a:rPr>
              <a:t>формирование способности личности к </a:t>
            </a:r>
            <a:r>
              <a:rPr lang="ru-RU" sz="2900" b="1" dirty="0" err="1" smtClean="0">
                <a:latin typeface="Times New Roman" pitchFamily="18" charset="0"/>
                <a:cs typeface="Times New Roman" pitchFamily="18" charset="0"/>
              </a:rPr>
              <a:t>целеполаганию</a:t>
            </a:r>
            <a:r>
              <a:rPr lang="ru-RU" sz="2900" b="1" dirty="0" smtClean="0">
                <a:latin typeface="Times New Roman" pitchFamily="18" charset="0"/>
                <a:cs typeface="Times New Roman" pitchFamily="18" charset="0"/>
              </a:rPr>
              <a:t> и построению жизненных планов во временной перспективе</a:t>
            </a:r>
            <a:r>
              <a:rPr lang="ru-RU" sz="2900" b="1" dirty="0" smtClean="0">
                <a:latin typeface="Times New Roman" pitchFamily="18" charset="0"/>
                <a:cs typeface="Times New Roman" pitchFamily="18" charset="0"/>
              </a:rPr>
              <a:t>;</a:t>
            </a:r>
            <a:br>
              <a:rPr lang="ru-RU" sz="2900" b="1" dirty="0" smtClean="0">
                <a:latin typeface="Times New Roman" pitchFamily="18" charset="0"/>
                <a:cs typeface="Times New Roman" pitchFamily="18" charset="0"/>
              </a:rPr>
            </a:br>
            <a:r>
              <a:rPr lang="ru-RU" sz="2900" b="1" dirty="0" smtClean="0">
                <a:latin typeface="Times New Roman" pitchFamily="18" charset="0"/>
                <a:cs typeface="Times New Roman" pitchFamily="18" charset="0"/>
              </a:rPr>
              <a:t/>
            </a:r>
            <a:br>
              <a:rPr lang="ru-RU" sz="2900" b="1" dirty="0" smtClean="0">
                <a:latin typeface="Times New Roman" pitchFamily="18" charset="0"/>
                <a:cs typeface="Times New Roman" pitchFamily="18" charset="0"/>
              </a:rPr>
            </a:br>
            <a:r>
              <a:rPr lang="ru-RU" sz="2900" b="1" dirty="0" smtClean="0">
                <a:latin typeface="Times New Roman" pitchFamily="18" charset="0"/>
                <a:cs typeface="Times New Roman" pitchFamily="18" charset="0"/>
              </a:rPr>
              <a:t>- развитие регуляции учебной деятельности</a:t>
            </a:r>
            <a:r>
              <a:rPr lang="ru-RU" sz="2900" b="1" dirty="0" smtClean="0">
                <a:latin typeface="Times New Roman" pitchFamily="18" charset="0"/>
                <a:cs typeface="Times New Roman" pitchFamily="18" charset="0"/>
              </a:rPr>
              <a:t>;</a:t>
            </a:r>
            <a:br>
              <a:rPr lang="ru-RU" sz="2900" b="1" dirty="0" smtClean="0">
                <a:latin typeface="Times New Roman" pitchFamily="18" charset="0"/>
                <a:cs typeface="Times New Roman" pitchFamily="18" charset="0"/>
              </a:rPr>
            </a:br>
            <a:r>
              <a:rPr lang="ru-RU" sz="2900" b="1" dirty="0" smtClean="0">
                <a:latin typeface="Times New Roman" pitchFamily="18" charset="0"/>
                <a:cs typeface="Times New Roman" pitchFamily="18" charset="0"/>
              </a:rPr>
              <a:t/>
            </a:r>
            <a:br>
              <a:rPr lang="ru-RU" sz="2900" b="1" dirty="0" smtClean="0">
                <a:latin typeface="Times New Roman" pitchFamily="18" charset="0"/>
                <a:cs typeface="Times New Roman" pitchFamily="18" charset="0"/>
              </a:rPr>
            </a:br>
            <a:r>
              <a:rPr lang="ru-RU" sz="2900" b="1" dirty="0" smtClean="0">
                <a:latin typeface="Times New Roman" pitchFamily="18" charset="0"/>
                <a:cs typeface="Times New Roman" pitchFamily="18" charset="0"/>
              </a:rPr>
              <a:t>- </a:t>
            </a:r>
            <a:r>
              <a:rPr lang="ru-RU" sz="2900" b="1" dirty="0" err="1" smtClean="0">
                <a:latin typeface="Times New Roman" pitchFamily="18" charset="0"/>
                <a:cs typeface="Times New Roman" pitchFamily="18" charset="0"/>
              </a:rPr>
              <a:t>саморегуляция</a:t>
            </a:r>
            <a:r>
              <a:rPr lang="ru-RU" sz="2900" b="1" dirty="0" smtClean="0">
                <a:latin typeface="Times New Roman" pitchFamily="18" charset="0"/>
                <a:cs typeface="Times New Roman" pitchFamily="18" charset="0"/>
              </a:rPr>
              <a:t> эмоциональных и функциональных состояний.</a:t>
            </a:r>
            <a:r>
              <a:rPr lang="ru-RU" sz="2900" dirty="0" smtClean="0"/>
              <a:t/>
            </a:r>
            <a:br>
              <a:rPr lang="ru-RU" sz="2900" dirty="0" smtClean="0"/>
            </a:br>
            <a:endParaRPr lang="ru-RU" sz="29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основа для презентаций\My_new_fon_3\94-3.jpg"/>
          <p:cNvPicPr>
            <a:picLocks noChangeAspect="1" noChangeArrowheads="1"/>
          </p:cNvPicPr>
          <p:nvPr/>
        </p:nvPicPr>
        <p:blipFill>
          <a:blip r:embed="rId2" cstate="print"/>
          <a:srcRect/>
          <a:stretch>
            <a:fillRect/>
          </a:stretch>
        </p:blipFill>
        <p:spPr bwMode="auto">
          <a:xfrm>
            <a:off x="0" y="0"/>
            <a:ext cx="9286908" cy="6941115"/>
          </a:xfrm>
          <a:prstGeom prst="rect">
            <a:avLst/>
          </a:prstGeom>
          <a:noFill/>
        </p:spPr>
      </p:pic>
      <p:sp>
        <p:nvSpPr>
          <p:cNvPr id="2" name="Заголовок 1"/>
          <p:cNvSpPr>
            <a:spLocks noGrp="1"/>
          </p:cNvSpPr>
          <p:nvPr>
            <p:ph type="title"/>
          </p:nvPr>
        </p:nvSpPr>
        <p:spPr>
          <a:xfrm>
            <a:off x="457200" y="428604"/>
            <a:ext cx="8229600" cy="142876"/>
          </a:xfrm>
        </p:spPr>
        <p:txBody>
          <a:bodyPr>
            <a:normAutofit fontScale="90000"/>
          </a:bodyPr>
          <a:lstStyle/>
          <a:p>
            <a:pPr algn="l"/>
            <a:r>
              <a:rPr lang="ru-RU" sz="2400" dirty="0" smtClean="0"/>
              <a:t>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br>
              <a:rPr lang="ru-RU" sz="2400" dirty="0" smtClean="0"/>
            </a:br>
            <a:r>
              <a:rPr lang="ru-RU" sz="2400" dirty="0" smtClean="0"/>
              <a:t>                             </a:t>
            </a:r>
            <a:r>
              <a:rPr lang="ru-RU" sz="2400" dirty="0" smtClean="0"/>
              <a:t/>
            </a:r>
            <a:br>
              <a:rPr lang="ru-RU" sz="2400" dirty="0" smtClean="0"/>
            </a:br>
            <a:r>
              <a:rPr lang="ru-RU" sz="2400" dirty="0" smtClean="0"/>
              <a:t> </a:t>
            </a:r>
            <a:r>
              <a:rPr lang="ru-RU" sz="2400" dirty="0" smtClean="0"/>
              <a:t>                         </a:t>
            </a:r>
            <a:r>
              <a:rPr lang="ru-RU" sz="2400" dirty="0" smtClean="0"/>
              <a:t>      </a:t>
            </a:r>
            <a:r>
              <a:rPr lang="ru-RU" sz="3600" b="1" dirty="0" smtClean="0">
                <a:solidFill>
                  <a:srgbClr val="FF0000"/>
                </a:solidFill>
              </a:rPr>
              <a:t>Рекомендации </a:t>
            </a:r>
            <a:r>
              <a:rPr lang="ru-RU" sz="3600" b="1" dirty="0" smtClean="0">
                <a:solidFill>
                  <a:srgbClr val="FF0000"/>
                </a:solidFill>
              </a:rPr>
              <a:t>по </a:t>
            </a:r>
            <a:r>
              <a:rPr lang="ru-RU" sz="3600" b="1" dirty="0" smtClean="0">
                <a:solidFill>
                  <a:srgbClr val="FF0000"/>
                </a:solidFill>
              </a:rPr>
              <a:t/>
            </a:r>
            <a:br>
              <a:rPr lang="ru-RU" sz="3600" b="1" dirty="0" smtClean="0">
                <a:solidFill>
                  <a:srgbClr val="FF0000"/>
                </a:solidFill>
              </a:rPr>
            </a:br>
            <a:r>
              <a:rPr lang="ru-RU" sz="3600" b="1" dirty="0" smtClean="0">
                <a:solidFill>
                  <a:srgbClr val="FF0000"/>
                </a:solidFill>
              </a:rPr>
              <a:t> </a:t>
            </a:r>
            <a:r>
              <a:rPr lang="ru-RU" sz="3600" b="1" dirty="0" smtClean="0">
                <a:solidFill>
                  <a:srgbClr val="FF0000"/>
                </a:solidFill>
              </a:rPr>
              <a:t>          </a:t>
            </a:r>
            <a:r>
              <a:rPr lang="ru-RU" sz="3600" b="1" dirty="0" smtClean="0">
                <a:solidFill>
                  <a:srgbClr val="FF0000"/>
                </a:solidFill>
              </a:rPr>
              <a:t>формированию </a:t>
            </a:r>
            <a:r>
              <a:rPr lang="ru-RU" sz="3600" b="1" dirty="0" smtClean="0">
                <a:solidFill>
                  <a:srgbClr val="FF0000"/>
                </a:solidFill>
              </a:rPr>
              <a:t>действия оценки:</a:t>
            </a:r>
            <a:br>
              <a:rPr lang="ru-RU" sz="3600" b="1" dirty="0" smtClean="0">
                <a:solidFill>
                  <a:srgbClr val="FF0000"/>
                </a:solidFill>
              </a:rPr>
            </a:br>
            <a:r>
              <a:rPr lang="ru-RU" sz="2200" b="1" dirty="0" smtClean="0"/>
              <a:t>- </a:t>
            </a:r>
            <a:r>
              <a:rPr lang="ru-RU" sz="2200" b="1" dirty="0" smtClean="0"/>
              <a:t>с самого начала обучения учитель должен ставить перед учащимися задачу оценивания своей деятельности</a:t>
            </a:r>
            <a:r>
              <a:rPr lang="ru-RU" sz="2200" b="1" dirty="0" smtClean="0"/>
              <a:t>;</a:t>
            </a:r>
            <a:br>
              <a:rPr lang="ru-RU" sz="2200" b="1" dirty="0" smtClean="0"/>
            </a:br>
            <a:r>
              <a:rPr lang="ru-RU" sz="2200" b="1" dirty="0" smtClean="0"/>
              <a:t/>
            </a:r>
            <a:br>
              <a:rPr lang="ru-RU" sz="2200" b="1" dirty="0" smtClean="0"/>
            </a:br>
            <a:r>
              <a:rPr lang="ru-RU" sz="2200" b="1" smtClean="0"/>
              <a:t>- </a:t>
            </a:r>
            <a:r>
              <a:rPr lang="ru-RU" sz="2200" b="1" smtClean="0"/>
              <a:t>необходимо развивать </a:t>
            </a:r>
            <a:r>
              <a:rPr lang="ru-RU" sz="2200" b="1" dirty="0" smtClean="0"/>
              <a:t>самооценку, мотивацию саморазвития</a:t>
            </a:r>
            <a:r>
              <a:rPr lang="ru-RU" sz="2200" b="1" dirty="0" smtClean="0"/>
              <a:t>;</a:t>
            </a:r>
            <a:br>
              <a:rPr lang="ru-RU" sz="2200" b="1" dirty="0" smtClean="0"/>
            </a:br>
            <a:r>
              <a:rPr lang="ru-RU" sz="2200" b="1" dirty="0" smtClean="0"/>
              <a:t/>
            </a:r>
            <a:br>
              <a:rPr lang="ru-RU" sz="2200" b="1" dirty="0" smtClean="0"/>
            </a:br>
            <a:r>
              <a:rPr lang="ru-RU" sz="2200" b="1" dirty="0" smtClean="0"/>
              <a:t>- предметом оценивания должны стать учебные действия учащегося и их результаты, способы действия, способы учебного сотрудничества (ретроспективная оценка) и собственные возможности осуществления деятельности (прогностическая оценка</a:t>
            </a:r>
            <a:r>
              <a:rPr lang="ru-RU" sz="2200" b="1" dirty="0" smtClean="0"/>
              <a:t>);</a:t>
            </a:r>
            <a:br>
              <a:rPr lang="ru-RU" sz="2200" b="1" dirty="0" smtClean="0"/>
            </a:br>
            <a:r>
              <a:rPr lang="ru-RU" sz="2200" b="1" dirty="0" smtClean="0"/>
              <a:t/>
            </a:r>
            <a:br>
              <a:rPr lang="ru-RU" sz="2200" b="1" dirty="0" smtClean="0"/>
            </a:br>
            <a:r>
              <a:rPr lang="ru-RU" sz="2200" b="1" dirty="0" smtClean="0"/>
              <a:t>- необходимо формировать у учащегося установку на улучшение результатов деятельности;</a:t>
            </a:r>
            <a:r>
              <a:rPr lang="ru-RU" sz="2200" dirty="0" smtClean="0"/>
              <a:t/>
            </a:r>
            <a:br>
              <a:rPr lang="ru-RU" sz="2200" dirty="0" smtClean="0"/>
            </a:br>
            <a:endParaRPr lang="ru-RU" sz="2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основа для презентаций\My_new_fon_3\94-3.jpg"/>
          <p:cNvPicPr>
            <a:picLocks noChangeAspect="1" noChangeArrowheads="1"/>
          </p:cNvPicPr>
          <p:nvPr/>
        </p:nvPicPr>
        <p:blipFill>
          <a:blip r:embed="rId2" cstate="print"/>
          <a:srcRect/>
          <a:stretch>
            <a:fillRect/>
          </a:stretch>
        </p:blipFill>
        <p:spPr bwMode="auto">
          <a:xfrm>
            <a:off x="-103868" y="0"/>
            <a:ext cx="9247868" cy="6896226"/>
          </a:xfrm>
          <a:prstGeom prst="rect">
            <a:avLst/>
          </a:prstGeom>
          <a:noFill/>
        </p:spPr>
      </p:pic>
      <p:sp>
        <p:nvSpPr>
          <p:cNvPr id="2" name="Заголовок 1"/>
          <p:cNvSpPr>
            <a:spLocks noGrp="1"/>
          </p:cNvSpPr>
          <p:nvPr>
            <p:ph type="title"/>
          </p:nvPr>
        </p:nvSpPr>
        <p:spPr>
          <a:xfrm>
            <a:off x="457200" y="1143000"/>
            <a:ext cx="8229600" cy="142860"/>
          </a:xfrm>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200" b="1" dirty="0" smtClean="0"/>
              <a:t>- </a:t>
            </a:r>
            <a:r>
              <a:rPr lang="ru-RU" sz="2200" b="1" dirty="0" smtClean="0"/>
              <a:t>оценка должна основываться на содержательных, объективированных и осознанных критериях, которые могут быть даны учителем в готовом виде, выработаны совместно с учащимися или выработаны учащимися самостоятельно</a:t>
            </a:r>
            <a:r>
              <a:rPr lang="ru-RU" sz="2200" b="1" dirty="0" smtClean="0"/>
              <a:t>;</a:t>
            </a:r>
            <a:br>
              <a:rPr lang="ru-RU" sz="2200" b="1" dirty="0" smtClean="0"/>
            </a:br>
            <a:r>
              <a:rPr lang="ru-RU" sz="2200" b="1" dirty="0" smtClean="0"/>
              <a:t/>
            </a:r>
            <a:br>
              <a:rPr lang="ru-RU" sz="2200" b="1" dirty="0" smtClean="0"/>
            </a:br>
            <a:r>
              <a:rPr lang="ru-RU" sz="2200" b="1" dirty="0" smtClean="0"/>
              <a:t>- необходимо формировать у учащихся умение анализировать причины неудач в выполнении деятельности и ставить задачи на освоение тех звеньев действия (способов действия), которые обеспечат его правильное выполнение</a:t>
            </a:r>
            <a:r>
              <a:rPr lang="ru-RU" sz="2200" b="1" dirty="0" smtClean="0"/>
              <a:t>;</a:t>
            </a:r>
            <a:br>
              <a:rPr lang="ru-RU" sz="2200" b="1" dirty="0" smtClean="0"/>
            </a:br>
            <a:r>
              <a:rPr lang="ru-RU" sz="2200" b="1" dirty="0" smtClean="0"/>
              <a:t/>
            </a:r>
            <a:br>
              <a:rPr lang="ru-RU" sz="2200" b="1" dirty="0" smtClean="0"/>
            </a:br>
            <a:r>
              <a:rPr lang="ru-RU" sz="2200" b="1" dirty="0" smtClean="0"/>
              <a:t>- способствовать развитию умения учащихся самостоятельно вырабатывать и применять критерии и способы дифференцированной оценки в учебной деятельности;</a:t>
            </a:r>
            <a:br>
              <a:rPr lang="ru-RU" sz="2200" b="1" dirty="0" smtClean="0"/>
            </a:br>
            <a:endParaRPr lang="ru-RU" sz="22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основа для презентаций\My_new_fon_3\94-3.jpg"/>
          <p:cNvPicPr>
            <a:picLocks noChangeAspect="1" noChangeArrowheads="1"/>
          </p:cNvPicPr>
          <p:nvPr/>
        </p:nvPicPr>
        <p:blipFill>
          <a:blip r:embed="rId2" cstate="print"/>
          <a:srcRect/>
          <a:stretch>
            <a:fillRect/>
          </a:stretch>
        </p:blipFill>
        <p:spPr bwMode="auto">
          <a:xfrm>
            <a:off x="-251675" y="0"/>
            <a:ext cx="9395675" cy="7006448"/>
          </a:xfrm>
          <a:prstGeom prst="rect">
            <a:avLst/>
          </a:prstGeom>
          <a:noFill/>
        </p:spPr>
      </p:pic>
      <p:sp>
        <p:nvSpPr>
          <p:cNvPr id="2" name="Заголовок 1"/>
          <p:cNvSpPr>
            <a:spLocks noGrp="1"/>
          </p:cNvSpPr>
          <p:nvPr>
            <p:ph type="title"/>
          </p:nvPr>
        </p:nvSpPr>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700" b="1" dirty="0" smtClean="0"/>
              <a:t>- </a:t>
            </a:r>
            <a:r>
              <a:rPr lang="ru-RU" sz="2700" b="1" dirty="0" smtClean="0"/>
              <a:t>необходимо чётко различать объективные и субъективные критерии оценки; оценка учащегося соотносится с оценкой учителя только по объективным критериям, причём оценочное суждение учащегося предваряет оценку учителя;</a:t>
            </a:r>
            <a:br>
              <a:rPr lang="ru-RU" sz="2700" b="1" dirty="0" smtClean="0"/>
            </a:br>
            <a:r>
              <a:rPr lang="ru-RU" sz="2700" b="1" dirty="0" smtClean="0"/>
              <a:t/>
            </a:r>
            <a:br>
              <a:rPr lang="ru-RU" sz="2700" b="1" dirty="0" smtClean="0"/>
            </a:br>
            <a:r>
              <a:rPr lang="ru-RU" sz="2700" b="1" dirty="0" smtClean="0"/>
              <a:t>- организовывать учебное сотрудничество на основе соблюдения принципов уважения личности учащегося, принятия, доверия и признания индивидуальности каждого ребёнка.</a:t>
            </a:r>
            <a:br>
              <a:rPr lang="ru-RU" sz="2700" b="1" dirty="0" smtClean="0"/>
            </a:br>
            <a:r>
              <a:rPr lang="ru-RU" sz="2700" b="1" dirty="0" smtClean="0"/>
              <a:t> </a:t>
            </a:r>
            <a:br>
              <a:rPr lang="ru-RU" sz="2700" b="1" dirty="0" smtClean="0"/>
            </a:br>
            <a:endParaRPr lang="ru-RU" sz="27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основа для презентаций\My_new_fon_3\94-3.jpg"/>
          <p:cNvPicPr>
            <a:picLocks noChangeAspect="1" noChangeArrowheads="1"/>
          </p:cNvPicPr>
          <p:nvPr/>
        </p:nvPicPr>
        <p:blipFill>
          <a:blip r:embed="rId2" cstate="print"/>
          <a:srcRect/>
          <a:stretch>
            <a:fillRect/>
          </a:stretch>
        </p:blipFill>
        <p:spPr bwMode="auto">
          <a:xfrm>
            <a:off x="-285784" y="0"/>
            <a:ext cx="9282092" cy="6921747"/>
          </a:xfrm>
          <a:prstGeom prst="rect">
            <a:avLst/>
          </a:prstGeom>
          <a:noFill/>
        </p:spPr>
      </p:pic>
      <p:sp>
        <p:nvSpPr>
          <p:cNvPr id="2" name="Заголовок 1"/>
          <p:cNvSpPr>
            <a:spLocks noGrp="1"/>
          </p:cNvSpPr>
          <p:nvPr>
            <p:ph type="title"/>
          </p:nvPr>
        </p:nvSpPr>
        <p:spPr>
          <a:xfrm>
            <a:off x="457200" y="714356"/>
            <a:ext cx="8229600" cy="714380"/>
          </a:xfrm>
        </p:spPr>
        <p:txBody>
          <a:bodyPr>
            <a:normAutofit fontScale="90000"/>
          </a:bodyPr>
          <a:lstStyle/>
          <a:p>
            <a:pPr algn="ct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3600" b="1" dirty="0" smtClean="0">
                <a:solidFill>
                  <a:srgbClr val="FF0000"/>
                </a:solidFill>
              </a:rPr>
              <a:t>Формирование способности к самоорганизации и </a:t>
            </a:r>
            <a:r>
              <a:rPr lang="ru-RU" sz="3600" b="1" dirty="0" err="1" smtClean="0">
                <a:solidFill>
                  <a:srgbClr val="FF0000"/>
                </a:solidFill>
              </a:rPr>
              <a:t>саморегуляции</a:t>
            </a:r>
            <a:r>
              <a:rPr lang="ru-RU" sz="3600" b="1" dirty="0" smtClean="0">
                <a:solidFill>
                  <a:srgbClr val="FF0000"/>
                </a:solidFill>
              </a:rPr>
              <a:t> </a:t>
            </a:r>
            <a:r>
              <a:rPr lang="ru-RU" sz="3600" dirty="0" smtClean="0"/>
              <a:t>составляет </a:t>
            </a:r>
            <a:r>
              <a:rPr lang="ru-RU" sz="3600" b="1" u="sng" dirty="0" smtClean="0">
                <a:solidFill>
                  <a:srgbClr val="FF0000"/>
                </a:solidFill>
              </a:rPr>
              <a:t>важное звено в развитии самостоятельности </a:t>
            </a:r>
            <a:r>
              <a:rPr lang="ru-RU" sz="3600" dirty="0" smtClean="0"/>
              <a:t>и автономии личности, принятии ответственности за свой личностный выбор, обеспечивает основу самоопределения и самореализации.</a:t>
            </a:r>
            <a:r>
              <a:rPr lang="ru-RU" sz="2400" dirty="0" smtClean="0"/>
              <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1638320"/>
          </a:xfrm>
        </p:spPr>
        <p:txBody>
          <a:bodyPr>
            <a:normAutofit/>
          </a:bodyPr>
          <a:lstStyle/>
          <a:p>
            <a:pPr algn="ctr"/>
            <a:r>
              <a:rPr lang="ru-RU" sz="2800" b="1" dirty="0" smtClean="0"/>
              <a:t>Задание «Общее планирование времени. Планируем свой день»</a:t>
            </a:r>
            <a:br>
              <a:rPr lang="ru-RU" sz="2800" b="1" dirty="0" smtClean="0"/>
            </a:br>
            <a:r>
              <a:rPr lang="ru-RU" sz="2800" b="1" dirty="0" err="1" smtClean="0">
                <a:solidFill>
                  <a:srgbClr val="00B050"/>
                </a:solidFill>
              </a:rPr>
              <a:t>Хронокарта</a:t>
            </a:r>
            <a:endParaRPr lang="ru-RU" sz="2800" b="1" dirty="0">
              <a:solidFill>
                <a:srgbClr val="00B050"/>
              </a:solidFill>
            </a:endParaRPr>
          </a:p>
        </p:txBody>
      </p:sp>
      <p:graphicFrame>
        <p:nvGraphicFramePr>
          <p:cNvPr id="9" name="Содержимое 8"/>
          <p:cNvGraphicFramePr>
            <a:graphicFrameLocks noGrp="1"/>
          </p:cNvGraphicFramePr>
          <p:nvPr>
            <p:ph idx="1"/>
          </p:nvPr>
        </p:nvGraphicFramePr>
        <p:xfrm>
          <a:off x="457200" y="2249488"/>
          <a:ext cx="8229600" cy="4688840"/>
        </p:xfrm>
        <a:graphic>
          <a:graphicData uri="http://schemas.openxmlformats.org/drawingml/2006/table">
            <a:tbl>
              <a:tblPr firstRow="1" bandRow="1">
                <a:tableStyleId>{5940675A-B579-460E-94D1-54222C63F5DA}</a:tableStyleId>
              </a:tblPr>
              <a:tblGrid>
                <a:gridCol w="822960"/>
                <a:gridCol w="822960"/>
                <a:gridCol w="822960"/>
                <a:gridCol w="822960"/>
                <a:gridCol w="822960"/>
                <a:gridCol w="822960"/>
                <a:gridCol w="822960"/>
                <a:gridCol w="822960"/>
                <a:gridCol w="822960"/>
                <a:gridCol w="822960"/>
              </a:tblGrid>
              <a:tr h="370840">
                <a:tc>
                  <a:txBody>
                    <a:bodyPr/>
                    <a:lstStyle/>
                    <a:p>
                      <a:pPr algn="ctr"/>
                      <a:r>
                        <a:rPr lang="ru-RU" sz="1100" b="1" dirty="0" smtClean="0"/>
                        <a:t>Часы</a:t>
                      </a:r>
                      <a:r>
                        <a:rPr lang="ru-RU" sz="1100" b="1" baseline="0" dirty="0" smtClean="0"/>
                        <a:t> суток</a:t>
                      </a:r>
                      <a:endParaRPr lang="ru-RU" sz="1100" b="1" dirty="0"/>
                    </a:p>
                  </a:txBody>
                  <a:tcPr/>
                </a:tc>
                <a:tc>
                  <a:txBody>
                    <a:bodyPr/>
                    <a:lstStyle/>
                    <a:p>
                      <a:pPr algn="ctr"/>
                      <a:r>
                        <a:rPr lang="ru-RU" sz="1100" b="1" dirty="0" smtClean="0"/>
                        <a:t>сон</a:t>
                      </a:r>
                      <a:endParaRPr lang="ru-RU" sz="1100" b="1" dirty="0"/>
                    </a:p>
                  </a:txBody>
                  <a:tcPr/>
                </a:tc>
                <a:tc>
                  <a:txBody>
                    <a:bodyPr/>
                    <a:lstStyle/>
                    <a:p>
                      <a:pPr algn="ctr"/>
                      <a:r>
                        <a:rPr lang="ru-RU" sz="1100" b="1" dirty="0" smtClean="0"/>
                        <a:t>быт</a:t>
                      </a:r>
                      <a:endParaRPr lang="ru-RU" sz="1100" b="1" dirty="0"/>
                    </a:p>
                  </a:txBody>
                  <a:tcPr/>
                </a:tc>
                <a:tc>
                  <a:txBody>
                    <a:bodyPr/>
                    <a:lstStyle/>
                    <a:p>
                      <a:pPr algn="ctr"/>
                      <a:r>
                        <a:rPr lang="ru-RU" sz="1100" b="1" dirty="0" smtClean="0"/>
                        <a:t>Занятия в школе</a:t>
                      </a:r>
                      <a:endParaRPr lang="ru-RU" sz="1100" b="1" dirty="0"/>
                    </a:p>
                  </a:txBody>
                  <a:tcPr/>
                </a:tc>
                <a:tc>
                  <a:txBody>
                    <a:bodyPr/>
                    <a:lstStyle/>
                    <a:p>
                      <a:pPr algn="ctr"/>
                      <a:r>
                        <a:rPr lang="ru-RU" sz="1100" b="1" dirty="0" smtClean="0"/>
                        <a:t>Самостоятельная</a:t>
                      </a:r>
                      <a:r>
                        <a:rPr lang="ru-RU" sz="1100" b="1" baseline="0" dirty="0" smtClean="0"/>
                        <a:t> работа (домашние задания)</a:t>
                      </a:r>
                      <a:endParaRPr lang="ru-RU" sz="1100" b="1" dirty="0"/>
                    </a:p>
                  </a:txBody>
                  <a:tcPr/>
                </a:tc>
                <a:tc>
                  <a:txBody>
                    <a:bodyPr/>
                    <a:lstStyle/>
                    <a:p>
                      <a:pPr algn="ctr"/>
                      <a:r>
                        <a:rPr lang="ru-RU" sz="1100" b="1" dirty="0" smtClean="0"/>
                        <a:t>Кружки, секции</a:t>
                      </a:r>
                      <a:endParaRPr lang="ru-RU" sz="1100" b="1" dirty="0"/>
                    </a:p>
                  </a:txBody>
                  <a:tcPr/>
                </a:tc>
                <a:tc>
                  <a:txBody>
                    <a:bodyPr/>
                    <a:lstStyle/>
                    <a:p>
                      <a:pPr algn="ctr"/>
                      <a:r>
                        <a:rPr lang="ru-RU" sz="1100" b="1" dirty="0" smtClean="0"/>
                        <a:t>прогулка</a:t>
                      </a:r>
                      <a:endParaRPr lang="ru-RU" sz="1100" b="1" dirty="0"/>
                    </a:p>
                  </a:txBody>
                  <a:tcPr/>
                </a:tc>
                <a:tc>
                  <a:txBody>
                    <a:bodyPr/>
                    <a:lstStyle/>
                    <a:p>
                      <a:pPr algn="ctr"/>
                      <a:r>
                        <a:rPr lang="ru-RU" sz="1100" b="1" dirty="0" smtClean="0"/>
                        <a:t>Развлечения (ТВ, компьютер, кино и пр.)</a:t>
                      </a:r>
                      <a:endParaRPr lang="ru-RU" sz="1100" b="1" dirty="0"/>
                    </a:p>
                  </a:txBody>
                  <a:tcPr/>
                </a:tc>
                <a:tc>
                  <a:txBody>
                    <a:bodyPr/>
                    <a:lstStyle/>
                    <a:p>
                      <a:pPr algn="ctr"/>
                      <a:r>
                        <a:rPr lang="ru-RU" sz="1100" b="1" dirty="0" smtClean="0"/>
                        <a:t>Общение с друзьями</a:t>
                      </a:r>
                      <a:endParaRPr lang="ru-RU" sz="1100" b="1" dirty="0"/>
                    </a:p>
                  </a:txBody>
                  <a:tcPr/>
                </a:tc>
                <a:tc>
                  <a:txBody>
                    <a:bodyPr/>
                    <a:lstStyle/>
                    <a:p>
                      <a:pPr algn="ctr"/>
                      <a:r>
                        <a:rPr lang="ru-RU" sz="1100" b="1" dirty="0" smtClean="0"/>
                        <a:t>транспорт</a:t>
                      </a:r>
                      <a:endParaRPr lang="ru-RU" sz="1100" b="1" dirty="0"/>
                    </a:p>
                  </a:txBody>
                  <a:tcPr/>
                </a:tc>
              </a:tr>
              <a:tr h="370840">
                <a:tc>
                  <a:txBody>
                    <a:bodyPr/>
                    <a:lstStyle/>
                    <a:p>
                      <a:pPr algn="ctr"/>
                      <a:r>
                        <a:rPr lang="ru-RU" sz="1200" b="1" dirty="0" smtClean="0"/>
                        <a:t>1</a:t>
                      </a:r>
                      <a:endParaRPr lang="ru-RU" sz="12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pPr algn="ctr"/>
                      <a:r>
                        <a:rPr lang="ru-RU" sz="1200" b="1" dirty="0" smtClean="0"/>
                        <a:t>2</a:t>
                      </a:r>
                      <a:endParaRPr lang="ru-RU" sz="12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pPr algn="ctr"/>
                      <a:r>
                        <a:rPr lang="ru-RU" sz="1200" b="1" dirty="0" smtClean="0"/>
                        <a:t>3</a:t>
                      </a:r>
                      <a:endParaRPr lang="ru-RU" sz="12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pPr algn="ctr"/>
                      <a:r>
                        <a:rPr lang="ru-RU" sz="1200" b="1" dirty="0" smtClean="0"/>
                        <a:t>4</a:t>
                      </a:r>
                      <a:endParaRPr lang="ru-RU" sz="12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pPr algn="ctr"/>
                      <a:r>
                        <a:rPr lang="ru-RU" sz="1200" b="1" dirty="0" smtClean="0"/>
                        <a:t>…</a:t>
                      </a:r>
                      <a:endParaRPr lang="ru-RU" sz="12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r h="370840">
                <a:tc>
                  <a:txBody>
                    <a:bodyPr/>
                    <a:lstStyle/>
                    <a:p>
                      <a:pPr algn="ctr"/>
                      <a:r>
                        <a:rPr lang="ru-RU" sz="1200" b="1" dirty="0" smtClean="0"/>
                        <a:t>…</a:t>
                      </a:r>
                      <a:endParaRPr lang="ru-RU" sz="12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r h="370840">
                <a:tc>
                  <a:txBody>
                    <a:bodyPr/>
                    <a:lstStyle/>
                    <a:p>
                      <a:pPr algn="ctr"/>
                      <a:r>
                        <a:rPr lang="ru-RU" sz="1200" b="1" dirty="0" smtClean="0"/>
                        <a:t>23</a:t>
                      </a:r>
                      <a:endParaRPr lang="ru-RU" sz="1200" b="1"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r h="370840">
                <a:tc>
                  <a:txBody>
                    <a:bodyPr/>
                    <a:lstStyle/>
                    <a:p>
                      <a:pPr algn="ctr"/>
                      <a:r>
                        <a:rPr lang="ru-RU" sz="1200" b="1" dirty="0" smtClean="0"/>
                        <a:t>24</a:t>
                      </a:r>
                      <a:endParaRPr lang="ru-RU" sz="1200" b="1"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pPr algn="ctr"/>
                      <a:r>
                        <a:rPr lang="ru-RU" sz="1200" b="1" dirty="0" smtClean="0"/>
                        <a:t>Всего часов</a:t>
                      </a:r>
                      <a:endParaRPr lang="ru-RU" sz="1200" b="1"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424006"/>
          </a:xfrm>
        </p:spPr>
        <p:txBody>
          <a:bodyPr>
            <a:normAutofit/>
          </a:bodyPr>
          <a:lstStyle/>
          <a:p>
            <a:pPr algn="ctr"/>
            <a:r>
              <a:rPr lang="ru-RU" sz="3100" b="1" dirty="0" smtClean="0"/>
              <a:t>Задание «Оцениваем свою работу»</a:t>
            </a:r>
            <a:r>
              <a:rPr lang="ru-RU" sz="2500" b="1" dirty="0" smtClean="0"/>
              <a:t/>
            </a:r>
            <a:br>
              <a:rPr lang="ru-RU" sz="2500" b="1" dirty="0" smtClean="0"/>
            </a:br>
            <a:r>
              <a:rPr lang="ru-RU" sz="2700" b="1" dirty="0" smtClean="0">
                <a:solidFill>
                  <a:srgbClr val="00B050"/>
                </a:solidFill>
              </a:rPr>
              <a:t>Критерии </a:t>
            </a:r>
            <a:r>
              <a:rPr lang="ru-RU" sz="2700" b="1" dirty="0" smtClean="0">
                <a:solidFill>
                  <a:srgbClr val="00B050"/>
                </a:solidFill>
              </a:rPr>
              <a:t>оценки письменных работ по математике</a:t>
            </a:r>
            <a:endParaRPr lang="ru-RU" sz="2700" b="1" dirty="0">
              <a:solidFill>
                <a:srgbClr val="00B050"/>
              </a:solidFill>
            </a:endParaRPr>
          </a:p>
        </p:txBody>
      </p:sp>
      <p:graphicFrame>
        <p:nvGraphicFramePr>
          <p:cNvPr id="4" name="Содержимое 3"/>
          <p:cNvGraphicFramePr>
            <a:graphicFrameLocks noGrp="1"/>
          </p:cNvGraphicFramePr>
          <p:nvPr>
            <p:ph idx="1"/>
          </p:nvPr>
        </p:nvGraphicFramePr>
        <p:xfrm>
          <a:off x="457200" y="2249488"/>
          <a:ext cx="8229600" cy="3779520"/>
        </p:xfrm>
        <a:graphic>
          <a:graphicData uri="http://schemas.openxmlformats.org/drawingml/2006/table">
            <a:tbl>
              <a:tblPr firstRow="1" bandRow="1">
                <a:tableStyleId>{5940675A-B579-460E-94D1-54222C63F5DA}</a:tableStyleId>
              </a:tblPr>
              <a:tblGrid>
                <a:gridCol w="2057400"/>
                <a:gridCol w="2057400"/>
                <a:gridCol w="2057400"/>
                <a:gridCol w="2057400"/>
              </a:tblGrid>
              <a:tr h="370840">
                <a:tc>
                  <a:txBody>
                    <a:bodyPr/>
                    <a:lstStyle/>
                    <a:p>
                      <a:pPr algn="ctr"/>
                      <a:r>
                        <a:rPr lang="ru-RU" sz="1200" b="1" dirty="0" smtClean="0"/>
                        <a:t>Выполнение задач.</a:t>
                      </a:r>
                      <a:r>
                        <a:rPr lang="ru-RU" sz="1200" b="1" baseline="0" dirty="0" smtClean="0"/>
                        <a:t> Все ли поставленные задачи выполнены?</a:t>
                      </a:r>
                      <a:endParaRPr lang="ru-RU" sz="1200" b="1" dirty="0"/>
                    </a:p>
                  </a:txBody>
                  <a:tcPr marL="86627" marR="86627"/>
                </a:tc>
                <a:tc>
                  <a:txBody>
                    <a:bodyPr/>
                    <a:lstStyle/>
                    <a:p>
                      <a:pPr algn="ctr"/>
                      <a:r>
                        <a:rPr lang="ru-RU" sz="1200" b="1" dirty="0" smtClean="0"/>
                        <a:t>Выполнены все</a:t>
                      </a:r>
                      <a:endParaRPr lang="ru-RU" sz="1200" b="1" dirty="0"/>
                    </a:p>
                  </a:txBody>
                  <a:tcPr marL="86627" marR="86627"/>
                </a:tc>
                <a:tc>
                  <a:txBody>
                    <a:bodyPr/>
                    <a:lstStyle/>
                    <a:p>
                      <a:pPr algn="ctr"/>
                      <a:r>
                        <a:rPr lang="ru-RU" sz="1200" b="1" dirty="0" smtClean="0"/>
                        <a:t>Выполнены частично</a:t>
                      </a:r>
                      <a:endParaRPr lang="ru-RU" sz="1200" b="1" dirty="0"/>
                    </a:p>
                  </a:txBody>
                  <a:tcPr marL="86627" marR="86627"/>
                </a:tc>
                <a:tc>
                  <a:txBody>
                    <a:bodyPr/>
                    <a:lstStyle/>
                    <a:p>
                      <a:pPr algn="ctr"/>
                      <a:r>
                        <a:rPr lang="ru-RU" sz="1200" b="1" dirty="0" smtClean="0"/>
                        <a:t>Не выполнены</a:t>
                      </a:r>
                      <a:endParaRPr lang="ru-RU" sz="1200" b="1" dirty="0"/>
                    </a:p>
                  </a:txBody>
                  <a:tcPr marL="86627" marR="86627"/>
                </a:tc>
              </a:tr>
              <a:tr h="370840">
                <a:tc>
                  <a:txBody>
                    <a:bodyPr/>
                    <a:lstStyle/>
                    <a:p>
                      <a:r>
                        <a:rPr lang="ru-RU" sz="1400" dirty="0" smtClean="0"/>
                        <a:t>Есть ли графическая схема задачи?</a:t>
                      </a:r>
                      <a:endParaRPr lang="ru-RU" sz="1400" dirty="0"/>
                    </a:p>
                  </a:txBody>
                  <a:tcPr marL="86627" marR="86627"/>
                </a:tc>
                <a:tc>
                  <a:txBody>
                    <a:bodyPr/>
                    <a:lstStyle/>
                    <a:p>
                      <a:pPr algn="ctr"/>
                      <a:r>
                        <a:rPr lang="ru-RU" sz="1400" dirty="0" smtClean="0"/>
                        <a:t>Есть</a:t>
                      </a:r>
                      <a:endParaRPr lang="ru-RU" sz="1400" dirty="0"/>
                    </a:p>
                  </a:txBody>
                  <a:tcPr marL="86627" marR="86627"/>
                </a:tc>
                <a:tc>
                  <a:txBody>
                    <a:bodyPr/>
                    <a:lstStyle/>
                    <a:p>
                      <a:pPr algn="ctr"/>
                      <a:r>
                        <a:rPr lang="ru-RU" sz="1400" dirty="0" smtClean="0"/>
                        <a:t>Есть,</a:t>
                      </a:r>
                      <a:r>
                        <a:rPr lang="ru-RU" sz="1400" baseline="0" dirty="0" smtClean="0"/>
                        <a:t> но с неточностями</a:t>
                      </a:r>
                      <a:endParaRPr lang="ru-RU" sz="1400" dirty="0"/>
                    </a:p>
                  </a:txBody>
                  <a:tcPr marL="86627" marR="86627"/>
                </a:tc>
                <a:tc>
                  <a:txBody>
                    <a:bodyPr/>
                    <a:lstStyle/>
                    <a:p>
                      <a:pPr algn="ctr"/>
                      <a:r>
                        <a:rPr lang="ru-RU" sz="1400" dirty="0" smtClean="0"/>
                        <a:t>Нет/ неверная</a:t>
                      </a:r>
                      <a:endParaRPr lang="ru-RU" sz="1400" dirty="0"/>
                    </a:p>
                  </a:txBody>
                  <a:tcPr marL="86627" marR="86627"/>
                </a:tc>
              </a:tr>
              <a:tr h="370840">
                <a:tc>
                  <a:txBody>
                    <a:bodyPr/>
                    <a:lstStyle/>
                    <a:p>
                      <a:r>
                        <a:rPr lang="ru-RU" sz="1400" dirty="0" smtClean="0"/>
                        <a:t>Правильно ли составлена математическая формула? Соответствует ли она графической схеме?</a:t>
                      </a:r>
                      <a:endParaRPr lang="ru-RU" sz="1400" dirty="0"/>
                    </a:p>
                  </a:txBody>
                  <a:tcPr marL="86627" marR="86627"/>
                </a:tc>
                <a:tc>
                  <a:txBody>
                    <a:bodyPr/>
                    <a:lstStyle/>
                    <a:p>
                      <a:pPr algn="ctr"/>
                      <a:r>
                        <a:rPr lang="ru-RU" sz="1400" dirty="0" smtClean="0"/>
                        <a:t>Правильно</a:t>
                      </a:r>
                      <a:endParaRPr lang="ru-RU" sz="1400" dirty="0"/>
                    </a:p>
                  </a:txBody>
                  <a:tcPr marL="86627" marR="86627"/>
                </a:tc>
                <a:tc>
                  <a:txBody>
                    <a:bodyPr/>
                    <a:lstStyle/>
                    <a:p>
                      <a:pPr algn="ctr"/>
                      <a:r>
                        <a:rPr lang="ru-RU" sz="1400" dirty="0" smtClean="0"/>
                        <a:t>Частично правильно</a:t>
                      </a:r>
                      <a:endParaRPr lang="ru-RU" sz="1400" dirty="0"/>
                    </a:p>
                  </a:txBody>
                  <a:tcPr marL="86627" marR="86627"/>
                </a:tc>
                <a:tc>
                  <a:txBody>
                    <a:bodyPr/>
                    <a:lstStyle/>
                    <a:p>
                      <a:pPr algn="ctr"/>
                      <a:r>
                        <a:rPr lang="ru-RU" sz="1400" dirty="0" smtClean="0"/>
                        <a:t>Неверно</a:t>
                      </a:r>
                      <a:endParaRPr lang="ru-RU" sz="1400" dirty="0"/>
                    </a:p>
                  </a:txBody>
                  <a:tcPr marL="86627" marR="86627"/>
                </a:tc>
              </a:tr>
              <a:tr h="370840">
                <a:tc>
                  <a:txBody>
                    <a:bodyPr/>
                    <a:lstStyle/>
                    <a:p>
                      <a:r>
                        <a:rPr lang="ru-RU" sz="1400" dirty="0" smtClean="0"/>
                        <a:t>Правильно ли сделаны вычисления?</a:t>
                      </a:r>
                      <a:endParaRPr lang="ru-RU" sz="1400" dirty="0"/>
                    </a:p>
                  </a:txBody>
                  <a:tcPr marL="86627" marR="86627"/>
                </a:tc>
                <a:tc>
                  <a:txBody>
                    <a:bodyPr/>
                    <a:lstStyle/>
                    <a:p>
                      <a:pPr algn="ctr"/>
                      <a:r>
                        <a:rPr lang="ru-RU" sz="1400" dirty="0" smtClean="0"/>
                        <a:t>Правильно</a:t>
                      </a:r>
                      <a:endParaRPr lang="ru-RU" sz="1400" dirty="0"/>
                    </a:p>
                  </a:txBody>
                  <a:tcPr marL="86627" marR="86627"/>
                </a:tc>
                <a:tc>
                  <a:txBody>
                    <a:bodyPr/>
                    <a:lstStyle/>
                    <a:p>
                      <a:pPr algn="ctr"/>
                      <a:r>
                        <a:rPr lang="ru-RU" sz="1400" dirty="0" smtClean="0"/>
                        <a:t>1 ошибка</a:t>
                      </a:r>
                      <a:endParaRPr lang="ru-RU" sz="1400" dirty="0"/>
                    </a:p>
                  </a:txBody>
                  <a:tcPr marL="86627" marR="86627"/>
                </a:tc>
                <a:tc>
                  <a:txBody>
                    <a:bodyPr/>
                    <a:lstStyle/>
                    <a:p>
                      <a:pPr algn="ctr"/>
                      <a:r>
                        <a:rPr lang="ru-RU" sz="1400" dirty="0" smtClean="0"/>
                        <a:t>2 и более ошибки</a:t>
                      </a:r>
                      <a:endParaRPr lang="ru-RU" sz="1400" dirty="0"/>
                    </a:p>
                  </a:txBody>
                  <a:tcPr marL="86627" marR="86627"/>
                </a:tc>
              </a:tr>
              <a:tr h="370840">
                <a:tc>
                  <a:txBody>
                    <a:bodyPr/>
                    <a:lstStyle/>
                    <a:p>
                      <a:r>
                        <a:rPr lang="ru-RU" sz="1400" dirty="0" smtClean="0"/>
                        <a:t>Выполнена ли проверка результатов?</a:t>
                      </a:r>
                      <a:endParaRPr lang="ru-RU" sz="1400" dirty="0"/>
                    </a:p>
                  </a:txBody>
                  <a:tcPr marL="86627" marR="86627"/>
                </a:tc>
                <a:tc>
                  <a:txBody>
                    <a:bodyPr/>
                    <a:lstStyle/>
                    <a:p>
                      <a:pPr algn="ctr"/>
                      <a:r>
                        <a:rPr lang="ru-RU" sz="1400" dirty="0" smtClean="0"/>
                        <a:t>Да, верно</a:t>
                      </a:r>
                      <a:endParaRPr lang="ru-RU" sz="1400" dirty="0"/>
                    </a:p>
                  </a:txBody>
                  <a:tcPr marL="86627" marR="86627"/>
                </a:tc>
                <a:tc>
                  <a:txBody>
                    <a:bodyPr/>
                    <a:lstStyle/>
                    <a:p>
                      <a:pPr algn="ctr"/>
                      <a:r>
                        <a:rPr lang="ru-RU" sz="1400" dirty="0" smtClean="0"/>
                        <a:t>Да, с 1- 2 ошибками</a:t>
                      </a:r>
                      <a:endParaRPr lang="ru-RU" sz="1400" dirty="0"/>
                    </a:p>
                  </a:txBody>
                  <a:tcPr marL="86627" marR="86627"/>
                </a:tc>
                <a:tc>
                  <a:txBody>
                    <a:bodyPr/>
                    <a:lstStyle/>
                    <a:p>
                      <a:pPr algn="ctr"/>
                      <a:r>
                        <a:rPr lang="ru-RU" sz="1400" dirty="0" smtClean="0"/>
                        <a:t>Проверка выполнена неверно</a:t>
                      </a:r>
                      <a:endParaRPr lang="ru-RU" sz="1400" dirty="0"/>
                    </a:p>
                  </a:txBody>
                  <a:tcPr marL="86627" marR="86627"/>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основа для презентаций\My_new_fon_3\94-3.jpg"/>
          <p:cNvPicPr>
            <a:picLocks noChangeAspect="1" noChangeArrowheads="1"/>
          </p:cNvPicPr>
          <p:nvPr/>
        </p:nvPicPr>
        <p:blipFill>
          <a:blip r:embed="rId2" cstate="print"/>
          <a:srcRect/>
          <a:stretch>
            <a:fillRect/>
          </a:stretch>
        </p:blipFill>
        <p:spPr bwMode="auto">
          <a:xfrm>
            <a:off x="0" y="0"/>
            <a:ext cx="9144000" cy="6818770"/>
          </a:xfrm>
          <a:prstGeom prst="rect">
            <a:avLst/>
          </a:prstGeom>
          <a:noFill/>
        </p:spPr>
      </p:pic>
      <p:sp>
        <p:nvSpPr>
          <p:cNvPr id="2" name="Заголовок 1"/>
          <p:cNvSpPr>
            <a:spLocks noGrp="1"/>
          </p:cNvSpPr>
          <p:nvPr>
            <p:ph type="title"/>
          </p:nvPr>
        </p:nvSpPr>
        <p:spPr>
          <a:xfrm>
            <a:off x="457200" y="500042"/>
            <a:ext cx="8229600" cy="142876"/>
          </a:xfrm>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t>
            </a:r>
            <a:r>
              <a:rPr lang="ru-RU" dirty="0" smtClean="0"/>
              <a:t/>
            </a:r>
            <a:br>
              <a:rPr lang="ru-RU" dirty="0" smtClean="0"/>
            </a:br>
            <a:r>
              <a:rPr lang="ru-RU" dirty="0" smtClean="0"/>
              <a:t>                </a:t>
            </a:r>
            <a:r>
              <a:rPr lang="ru-RU" sz="3100" b="1" u="sng" dirty="0" smtClean="0">
                <a:solidFill>
                  <a:srgbClr val="FF0000"/>
                </a:solidFill>
              </a:rPr>
              <a:t>Регулятивные </a:t>
            </a:r>
            <a:r>
              <a:rPr lang="ru-RU" sz="3100" b="1" u="sng" dirty="0" smtClean="0">
                <a:solidFill>
                  <a:srgbClr val="FF0000"/>
                </a:solidFill>
              </a:rPr>
              <a:t>универсальные </a:t>
            </a:r>
            <a:br>
              <a:rPr lang="ru-RU" sz="3100" b="1" u="sng" dirty="0" smtClean="0">
                <a:solidFill>
                  <a:srgbClr val="FF0000"/>
                </a:solidFill>
              </a:rPr>
            </a:br>
            <a:r>
              <a:rPr lang="ru-RU" sz="3100" b="1" u="sng" dirty="0" smtClean="0">
                <a:solidFill>
                  <a:srgbClr val="FF0000"/>
                </a:solidFill>
              </a:rPr>
              <a:t>                                     умения </a:t>
            </a:r>
            <a:r>
              <a:rPr lang="ru-RU" sz="3100" dirty="0" smtClean="0">
                <a:solidFill>
                  <a:srgbClr val="FF0000"/>
                </a:solidFill>
              </a:rPr>
              <a:t>:</a:t>
            </a:r>
            <a:br>
              <a:rPr lang="ru-RU" sz="3100" dirty="0" smtClean="0">
                <a:solidFill>
                  <a:srgbClr val="FF0000"/>
                </a:solidFill>
              </a:rPr>
            </a:br>
            <a:r>
              <a:rPr lang="ru-RU" sz="3100" dirty="0" smtClean="0"/>
              <a:t> </a:t>
            </a:r>
            <a:r>
              <a:rPr lang="ru-RU" sz="3100" b="1" dirty="0" smtClean="0"/>
              <a:t>- способность </a:t>
            </a:r>
            <a:r>
              <a:rPr lang="ru-RU" sz="3100" b="1" dirty="0" smtClean="0"/>
              <a:t>справляться с жизненными задачами</a:t>
            </a:r>
            <a:r>
              <a:rPr lang="ru-RU" sz="3100" b="1" dirty="0" smtClean="0"/>
              <a:t>;</a:t>
            </a:r>
            <a:br>
              <a:rPr lang="ru-RU" sz="3100" b="1" dirty="0" smtClean="0"/>
            </a:br>
            <a:r>
              <a:rPr lang="ru-RU" sz="3100" b="1" dirty="0" smtClean="0"/>
              <a:t>-</a:t>
            </a:r>
            <a:r>
              <a:rPr lang="ru-RU" sz="3100" b="1" dirty="0" smtClean="0"/>
              <a:t> </a:t>
            </a:r>
            <a:r>
              <a:rPr lang="ru-RU" sz="3100" b="1" dirty="0" smtClean="0"/>
              <a:t>планировать цели и пути их достижения и устанавливать приоритеты</a:t>
            </a:r>
            <a:r>
              <a:rPr lang="ru-RU" sz="3100" b="1" dirty="0" smtClean="0"/>
              <a:t>;</a:t>
            </a:r>
            <a:br>
              <a:rPr lang="ru-RU" sz="3100" b="1" dirty="0" smtClean="0"/>
            </a:br>
            <a:r>
              <a:rPr lang="ru-RU" sz="3100" b="1" dirty="0" smtClean="0"/>
              <a:t>-</a:t>
            </a:r>
            <a:r>
              <a:rPr lang="ru-RU" sz="3100" b="1" dirty="0" smtClean="0"/>
              <a:t> </a:t>
            </a:r>
            <a:r>
              <a:rPr lang="ru-RU" sz="3100" b="1" dirty="0" smtClean="0"/>
              <a:t>контролировать своё время и управлять им</a:t>
            </a:r>
            <a:r>
              <a:rPr lang="ru-RU" sz="3100" b="1" dirty="0" smtClean="0"/>
              <a:t>;</a:t>
            </a:r>
            <a:br>
              <a:rPr lang="ru-RU" sz="3100" b="1" dirty="0" smtClean="0"/>
            </a:br>
            <a:r>
              <a:rPr lang="ru-RU" sz="3100" b="1" dirty="0" smtClean="0"/>
              <a:t>-</a:t>
            </a:r>
            <a:r>
              <a:rPr lang="ru-RU" sz="3100" b="1" dirty="0" smtClean="0"/>
              <a:t> решать </a:t>
            </a:r>
            <a:r>
              <a:rPr lang="ru-RU" sz="3100" b="1" dirty="0" smtClean="0"/>
              <a:t>задачи</a:t>
            </a:r>
            <a:r>
              <a:rPr lang="ru-RU" sz="3100" b="1" dirty="0" smtClean="0"/>
              <a:t>;</a:t>
            </a:r>
            <a:br>
              <a:rPr lang="ru-RU" sz="3100" b="1" dirty="0" smtClean="0"/>
            </a:br>
            <a:r>
              <a:rPr lang="ru-RU" sz="3100" b="1" dirty="0" smtClean="0"/>
              <a:t>-</a:t>
            </a:r>
            <a:r>
              <a:rPr lang="ru-RU" sz="3100" b="1" dirty="0" smtClean="0"/>
              <a:t> </a:t>
            </a:r>
            <a:r>
              <a:rPr lang="ru-RU" sz="3100" b="1" dirty="0" smtClean="0"/>
              <a:t>принимать решения и вести переговоры.</a:t>
            </a:r>
            <a:r>
              <a:rPr lang="ru-RU" sz="3100" dirty="0" smtClean="0"/>
              <a:t/>
            </a:r>
            <a:br>
              <a:rPr lang="ru-RU" sz="3100" dirty="0" smtClean="0"/>
            </a:br>
            <a:r>
              <a:rPr lang="ru-RU" sz="3100" dirty="0" smtClean="0"/>
              <a:t>Наиболее </a:t>
            </a:r>
            <a:r>
              <a:rPr lang="ru-RU" sz="3100" b="1" dirty="0" smtClean="0">
                <a:solidFill>
                  <a:srgbClr val="FF0000"/>
                </a:solidFill>
              </a:rPr>
              <a:t>важными умениями</a:t>
            </a:r>
            <a:r>
              <a:rPr lang="ru-RU" sz="3100" dirty="0" smtClean="0"/>
              <a:t>, связанными с самореализацией личности в школьном возрасте, выступают </a:t>
            </a:r>
            <a:r>
              <a:rPr lang="ru-RU" sz="3100" b="1" dirty="0" smtClean="0">
                <a:solidFill>
                  <a:srgbClr val="FF0000"/>
                </a:solidFill>
              </a:rPr>
              <a:t>самооценка</a:t>
            </a:r>
            <a:r>
              <a:rPr lang="ru-RU" sz="3100" dirty="0" smtClean="0"/>
              <a:t> и </a:t>
            </a:r>
            <a:r>
              <a:rPr lang="ru-RU" sz="3100" b="1" dirty="0" smtClean="0">
                <a:solidFill>
                  <a:srgbClr val="FF0000"/>
                </a:solidFill>
              </a:rPr>
              <a:t>выстраивание стратегии в отношении учения</a:t>
            </a:r>
            <a:r>
              <a:rPr lang="ru-RU" sz="3100" dirty="0" smtClean="0"/>
              <a:t>.</a:t>
            </a:r>
            <a:endParaRPr lang="ru-RU" sz="3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основа для презентаций\My_new_fon_3\94-3.jpg"/>
          <p:cNvPicPr>
            <a:picLocks noChangeAspect="1" noChangeArrowheads="1"/>
          </p:cNvPicPr>
          <p:nvPr/>
        </p:nvPicPr>
        <p:blipFill>
          <a:blip r:embed="rId2" cstate="print"/>
          <a:srcRect/>
          <a:stretch>
            <a:fillRect/>
          </a:stretch>
        </p:blipFill>
        <p:spPr bwMode="auto">
          <a:xfrm>
            <a:off x="0" y="-276835"/>
            <a:ext cx="9567844" cy="7134835"/>
          </a:xfrm>
          <a:prstGeom prst="rect">
            <a:avLst/>
          </a:prstGeom>
          <a:noFill/>
        </p:spPr>
      </p:pic>
      <p:sp>
        <p:nvSpPr>
          <p:cNvPr id="2" name="Заголовок 1"/>
          <p:cNvSpPr>
            <a:spLocks noGrp="1"/>
          </p:cNvSpPr>
          <p:nvPr>
            <p:ph type="title"/>
          </p:nvPr>
        </p:nvSpPr>
        <p:spPr>
          <a:xfrm>
            <a:off x="457200" y="142852"/>
            <a:ext cx="8229600" cy="1714512"/>
          </a:xfrm>
        </p:spPr>
        <p:txBody>
          <a:bodyPr>
            <a:normAutofit fontScale="90000"/>
          </a:bodyPr>
          <a:lstStyle/>
          <a:p>
            <a:pPr algn="l"/>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t>
            </a: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t>
            </a:r>
            <a:r>
              <a:rPr lang="ru-RU" b="1" i="1" dirty="0" err="1" smtClean="0">
                <a:solidFill>
                  <a:srgbClr val="FF0000"/>
                </a:solidFill>
                <a:latin typeface="Times New Roman" pitchFamily="18" charset="0"/>
                <a:cs typeface="Times New Roman" pitchFamily="18" charset="0"/>
              </a:rPr>
              <a:t>Целеполагание</a:t>
            </a:r>
            <a:r>
              <a:rPr lang="ru-RU" b="1" i="1" dirty="0" smtClean="0">
                <a:solidFill>
                  <a:srgbClr val="FF0000"/>
                </a:solidFill>
                <a:latin typeface="Times New Roman" pitchFamily="18" charset="0"/>
                <a:cs typeface="Times New Roman" pitchFamily="18" charset="0"/>
              </a:rPr>
              <a:t> и построение </a:t>
            </a:r>
            <a:r>
              <a:rPr lang="ru-RU" b="1" i="1" dirty="0" smtClean="0">
                <a:solidFill>
                  <a:srgbClr val="FF0000"/>
                </a:solidFill>
                <a:latin typeface="Times New Roman" pitchFamily="18" charset="0"/>
                <a:cs typeface="Times New Roman" pitchFamily="18" charset="0"/>
              </a:rPr>
              <a:t>  </a:t>
            </a:r>
            <a:br>
              <a:rPr lang="ru-RU" b="1" i="1" dirty="0" smtClean="0">
                <a:solidFill>
                  <a:srgbClr val="FF0000"/>
                </a:solidFill>
                <a:latin typeface="Times New Roman" pitchFamily="18" charset="0"/>
                <a:cs typeface="Times New Roman" pitchFamily="18" charset="0"/>
              </a:rPr>
            </a:br>
            <a:r>
              <a:rPr lang="ru-RU" b="1" i="1" dirty="0" smtClean="0">
                <a:solidFill>
                  <a:srgbClr val="FF0000"/>
                </a:solidFill>
                <a:latin typeface="Times New Roman" pitchFamily="18" charset="0"/>
                <a:cs typeface="Times New Roman" pitchFamily="18" charset="0"/>
              </a:rPr>
              <a:t> </a:t>
            </a:r>
            <a:r>
              <a:rPr lang="ru-RU" b="1" i="1" dirty="0" smtClean="0">
                <a:solidFill>
                  <a:srgbClr val="FF0000"/>
                </a:solidFill>
                <a:latin typeface="Times New Roman" pitchFamily="18" charset="0"/>
                <a:cs typeface="Times New Roman" pitchFamily="18" charset="0"/>
              </a:rPr>
              <a:t>                 </a:t>
            </a:r>
            <a:r>
              <a:rPr lang="ru-RU" b="1" i="1" dirty="0" smtClean="0">
                <a:solidFill>
                  <a:srgbClr val="FF0000"/>
                </a:solidFill>
                <a:latin typeface="Times New Roman" pitchFamily="18" charset="0"/>
                <a:cs typeface="Times New Roman" pitchFamily="18" charset="0"/>
              </a:rPr>
              <a:t>   жизненных </a:t>
            </a:r>
            <a:r>
              <a:rPr lang="ru-RU" b="1" i="1" dirty="0" smtClean="0">
                <a:solidFill>
                  <a:srgbClr val="FF0000"/>
                </a:solidFill>
                <a:latin typeface="Times New Roman" pitchFamily="18" charset="0"/>
                <a:cs typeface="Times New Roman" pitchFamily="18" charset="0"/>
              </a:rPr>
              <a:t>планов</a:t>
            </a:r>
            <a:r>
              <a:rPr lang="ru-RU" b="1" dirty="0" smtClean="0">
                <a:solidFill>
                  <a:srgbClr val="FF0000"/>
                </a:solidFill>
                <a:latin typeface="Times New Roman" pitchFamily="18" charset="0"/>
                <a:cs typeface="Times New Roman" pitchFamily="18" charset="0"/>
              </a:rPr>
              <a:t/>
            </a:r>
            <a:br>
              <a:rPr lang="ru-RU" b="1" dirty="0" smtClean="0">
                <a:solidFill>
                  <a:srgbClr val="FF0000"/>
                </a:solidFill>
                <a:latin typeface="Times New Roman" pitchFamily="18" charset="0"/>
                <a:cs typeface="Times New Roman" pitchFamily="18" charset="0"/>
              </a:rPr>
            </a:br>
            <a:r>
              <a:rPr lang="ru-RU" b="1" i="1" dirty="0" smtClean="0">
                <a:solidFill>
                  <a:srgbClr val="FF0000"/>
                </a:solidFill>
                <a:latin typeface="Times New Roman" pitchFamily="18" charset="0"/>
                <a:cs typeface="Times New Roman" pitchFamily="18" charset="0"/>
              </a:rPr>
              <a:t> </a:t>
            </a:r>
            <a:r>
              <a:rPr lang="ru-RU" sz="2800" b="1" dirty="0" smtClean="0">
                <a:latin typeface="Times New Roman" pitchFamily="18" charset="0"/>
                <a:cs typeface="Times New Roman" pitchFamily="18" charset="0"/>
              </a:rPr>
              <a:t>Построение </a:t>
            </a:r>
            <a:r>
              <a:rPr lang="ru-RU" sz="2800" b="1" dirty="0" smtClean="0">
                <a:latin typeface="Times New Roman" pitchFamily="18" charset="0"/>
                <a:cs typeface="Times New Roman" pitchFamily="18" charset="0"/>
              </a:rPr>
              <a:t>жизненных планов </a:t>
            </a:r>
            <a:r>
              <a:rPr lang="ru-RU" sz="2800" dirty="0" smtClean="0">
                <a:latin typeface="Times New Roman" pitchFamily="18" charset="0"/>
                <a:cs typeface="Times New Roman" pitchFamily="18" charset="0"/>
              </a:rPr>
              <a:t>во временной перспективе является </a:t>
            </a:r>
            <a:r>
              <a:rPr lang="ru-RU" sz="2800" b="1" dirty="0" smtClean="0">
                <a:solidFill>
                  <a:srgbClr val="FF0000"/>
                </a:solidFill>
                <a:latin typeface="Times New Roman" pitchFamily="18" charset="0"/>
                <a:cs typeface="Times New Roman" pitchFamily="18" charset="0"/>
              </a:rPr>
              <a:t>психологическим новообразованием подросткового возраста</a:t>
            </a:r>
            <a:r>
              <a:rPr lang="ru-RU" sz="2800" dirty="0" smtClean="0">
                <a:latin typeface="Times New Roman" pitchFamily="18" charset="0"/>
                <a:cs typeface="Times New Roman" pitchFamily="18" charset="0"/>
              </a:rPr>
              <a:t>. Развитие способности к </a:t>
            </a:r>
            <a:r>
              <a:rPr lang="ru-RU" sz="2800" dirty="0" err="1" smtClean="0">
                <a:latin typeface="Times New Roman" pitchFamily="18" charset="0"/>
                <a:cs typeface="Times New Roman" pitchFamily="18" charset="0"/>
              </a:rPr>
              <a:t>целеполаганию</a:t>
            </a:r>
            <a:r>
              <a:rPr lang="ru-RU" sz="2800" dirty="0" smtClean="0">
                <a:latin typeface="Times New Roman" pitchFamily="18" charset="0"/>
                <a:cs typeface="Times New Roman" pitchFamily="18" charset="0"/>
              </a:rPr>
              <a:t> во временной перспективе принципиально меняет ход развития подростка. Из </a:t>
            </a:r>
            <a:r>
              <a:rPr lang="ru-RU" sz="2800" b="1" dirty="0" smtClean="0">
                <a:latin typeface="Times New Roman" pitchFamily="18" charset="0"/>
                <a:cs typeface="Times New Roman" pitchFamily="18" charset="0"/>
              </a:rPr>
              <a:t>развития</a:t>
            </a:r>
            <a:r>
              <a:rPr lang="ru-RU" sz="2800" dirty="0" smtClean="0">
                <a:latin typeface="Times New Roman" pitchFamily="18" charset="0"/>
                <a:cs typeface="Times New Roman" pitchFamily="18" charset="0"/>
              </a:rPr>
              <a:t>, осуществляемого преимущественно в форме </a:t>
            </a:r>
            <a:r>
              <a:rPr lang="ru-RU" sz="2800" b="1" dirty="0" smtClean="0">
                <a:latin typeface="Times New Roman" pitchFamily="18" charset="0"/>
                <a:cs typeface="Times New Roman" pitchFamily="18" charset="0"/>
              </a:rPr>
              <a:t>воспитания и </a:t>
            </a:r>
            <a:r>
              <a:rPr lang="ru-RU" sz="2800" b="1" dirty="0" smtClean="0">
                <a:latin typeface="Times New Roman" pitchFamily="18" charset="0"/>
                <a:cs typeface="Times New Roman" pitchFamily="18" charset="0"/>
              </a:rPr>
              <a:t>обучения, </a:t>
            </a:r>
            <a:r>
              <a:rPr lang="ru-RU" sz="2800" dirty="0" smtClean="0">
                <a:latin typeface="Times New Roman" pitchFamily="18" charset="0"/>
                <a:cs typeface="Times New Roman" pitchFamily="18" charset="0"/>
              </a:rPr>
              <a:t>оно </a:t>
            </a:r>
            <a:r>
              <a:rPr lang="ru-RU" sz="2800" b="1" dirty="0" smtClean="0">
                <a:latin typeface="Times New Roman" pitchFamily="18" charset="0"/>
                <a:cs typeface="Times New Roman" pitchFamily="18" charset="0"/>
              </a:rPr>
              <a:t>преобразуется</a:t>
            </a: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в</a:t>
            </a:r>
            <a:r>
              <a:rPr lang="ru-RU" sz="2800" dirty="0" smtClean="0">
                <a:latin typeface="Times New Roman" pitchFamily="18" charset="0"/>
                <a:cs typeface="Times New Roman" pitchFamily="18" charset="0"/>
              </a:rPr>
              <a:t> подлинное </a:t>
            </a:r>
            <a:r>
              <a:rPr lang="ru-RU" sz="2800" b="1" dirty="0" smtClean="0">
                <a:latin typeface="Times New Roman" pitchFamily="18" charset="0"/>
                <a:cs typeface="Times New Roman" pitchFamily="18" charset="0"/>
              </a:rPr>
              <a:t>саморазвитие</a:t>
            </a:r>
            <a:r>
              <a:rPr lang="ru-RU" sz="2800" dirty="0" smtClean="0">
                <a:latin typeface="Times New Roman" pitchFamily="18" charset="0"/>
                <a:cs typeface="Times New Roman" pitchFamily="18" charset="0"/>
              </a:rPr>
              <a:t> на основе осознанных личностью жизненных целей и планов их достижения</a:t>
            </a:r>
            <a:r>
              <a:rPr lang="ru-RU" sz="2800" dirty="0" smtClean="0"/>
              <a:t>.</a:t>
            </a:r>
            <a:endParaRPr lang="ru-RU"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0"/>
            <a:ext cx="9196607" cy="6858000"/>
          </a:xfrm>
          <a:prstGeom prst="rect">
            <a:avLst/>
          </a:prstGeom>
          <a:noFill/>
        </p:spPr>
      </p:pic>
      <p:sp>
        <p:nvSpPr>
          <p:cNvPr id="2" name="Заголовок 1"/>
          <p:cNvSpPr>
            <a:spLocks noGrp="1"/>
          </p:cNvSpPr>
          <p:nvPr>
            <p:ph type="title"/>
          </p:nvPr>
        </p:nvSpPr>
        <p:spPr>
          <a:xfrm>
            <a:off x="457200" y="500042"/>
            <a:ext cx="8229600" cy="1285884"/>
          </a:xfrm>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br>
              <a:rPr lang="ru-RU" sz="2400" dirty="0" smtClean="0"/>
            </a:br>
            <a:r>
              <a:rPr lang="ru-RU" sz="2400" dirty="0" smtClean="0"/>
              <a:t>                                                                             </a:t>
            </a:r>
            <a:r>
              <a:rPr lang="ru-RU" sz="2700" b="1" dirty="0" smtClean="0">
                <a:solidFill>
                  <a:srgbClr val="FF0000"/>
                </a:solidFill>
                <a:latin typeface="Times New Roman" pitchFamily="18" charset="0"/>
                <a:cs typeface="Times New Roman" pitchFamily="18" charset="0"/>
              </a:rPr>
              <a:t>Самоопределение </a:t>
            </a:r>
            <a:r>
              <a:rPr lang="ru-RU" sz="2700" b="1" dirty="0" smtClean="0">
                <a:solidFill>
                  <a:srgbClr val="FF0000"/>
                </a:solidFill>
                <a:latin typeface="Times New Roman" pitchFamily="18" charset="0"/>
                <a:cs typeface="Times New Roman" pitchFamily="18" charset="0"/>
              </a:rPr>
              <a:t>личности</a:t>
            </a:r>
            <a:r>
              <a:rPr lang="ru-RU" sz="2700" dirty="0" smtClean="0">
                <a:latin typeface="Times New Roman" pitchFamily="18" charset="0"/>
                <a:cs typeface="Times New Roman" pitchFamily="18" charset="0"/>
              </a:rPr>
              <a:t>, составляющее  </a:t>
            </a:r>
            <a:r>
              <a:rPr lang="ru-RU" sz="2700" b="1" dirty="0" smtClean="0">
                <a:latin typeface="Times New Roman" pitchFamily="18" charset="0"/>
                <a:cs typeface="Times New Roman" pitchFamily="18" charset="0"/>
              </a:rPr>
              <a:t>центральное новообразование старшего подросткового возраста</a:t>
            </a:r>
            <a:r>
              <a:rPr lang="ru-RU" sz="2700" dirty="0" smtClean="0">
                <a:latin typeface="Times New Roman" pitchFamily="18" charset="0"/>
                <a:cs typeface="Times New Roman" pitchFamily="18" charset="0"/>
              </a:rPr>
              <a:t>, неотделимо от формирования жизненных планов, выполняющих важнейшую функцию целенаправленной </a:t>
            </a:r>
            <a:r>
              <a:rPr lang="ru-RU" sz="2700" dirty="0" err="1" smtClean="0">
                <a:latin typeface="Times New Roman" pitchFamily="18" charset="0"/>
                <a:cs typeface="Times New Roman" pitchFamily="18" charset="0"/>
              </a:rPr>
              <a:t>саморегуляции</a:t>
            </a:r>
            <a:r>
              <a:rPr lang="ru-RU" sz="2700" dirty="0" smtClean="0">
                <a:latin typeface="Times New Roman" pitchFamily="18" charset="0"/>
                <a:cs typeface="Times New Roman" pitchFamily="18" charset="0"/>
              </a:rPr>
              <a:t> поведения на основе предвидения отдалённых событий будущего.</a:t>
            </a:r>
            <a:br>
              <a:rPr lang="ru-RU" sz="2700"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Построение </a:t>
            </a:r>
            <a:r>
              <a:rPr lang="ru-RU" sz="2700" b="1" dirty="0" smtClean="0">
                <a:latin typeface="Times New Roman" pitchFamily="18" charset="0"/>
                <a:cs typeface="Times New Roman" pitchFamily="18" charset="0"/>
              </a:rPr>
              <a:t>жизненной перспективы предполагает составление жизненных планов</a:t>
            </a:r>
            <a:r>
              <a:rPr lang="ru-RU" sz="2700" dirty="0" smtClean="0">
                <a:latin typeface="Times New Roman" pitchFamily="18" charset="0"/>
                <a:cs typeface="Times New Roman" pitchFamily="18" charset="0"/>
              </a:rPr>
              <a:t>, включающих последовательность этапных целей и задач в их взаимосвязи, планирование путей и средств их достижения. Благодаря жизненной перспективе появляется принципиально </a:t>
            </a:r>
            <a:r>
              <a:rPr lang="ru-RU" sz="2700" b="1" dirty="0" smtClean="0">
                <a:latin typeface="Times New Roman" pitchFamily="18" charset="0"/>
                <a:cs typeface="Times New Roman" pitchFamily="18" charset="0"/>
              </a:rPr>
              <a:t>новый тип </a:t>
            </a:r>
            <a:r>
              <a:rPr lang="ru-RU" sz="2700" b="1" dirty="0" err="1" smtClean="0">
                <a:latin typeface="Times New Roman" pitchFamily="18" charset="0"/>
                <a:cs typeface="Times New Roman" pitchFamily="18" charset="0"/>
              </a:rPr>
              <a:t>саморегуляции</a:t>
            </a:r>
            <a:r>
              <a:rPr lang="ru-RU" sz="2700" b="1" dirty="0" smtClean="0">
                <a:latin typeface="Times New Roman" pitchFamily="18" charset="0"/>
                <a:cs typeface="Times New Roman" pitchFamily="18" charset="0"/>
              </a:rPr>
              <a:t> личности – целевая регуляция</a:t>
            </a:r>
            <a:r>
              <a:rPr lang="ru-RU" sz="2700" dirty="0" smtClean="0">
                <a:latin typeface="Times New Roman" pitchFamily="18" charset="0"/>
                <a:cs typeface="Times New Roman" pitchFamily="18" charset="0"/>
              </a:rPr>
              <a:t>, включающая отдалённые жизненные планы, с которыми соотносятся конкретные цели.</a:t>
            </a:r>
            <a:br>
              <a:rPr lang="ru-RU" sz="2700" dirty="0" smtClean="0">
                <a:latin typeface="Times New Roman" pitchFamily="18" charset="0"/>
                <a:cs typeface="Times New Roman" pitchFamily="18" charset="0"/>
              </a:rPr>
            </a:br>
            <a:endParaRPr lang="ru-RU" sz="2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I:\основа для презентаций\My_new_fon_3\94-3.jpg"/>
          <p:cNvPicPr>
            <a:picLocks noChangeAspect="1" noChangeArrowheads="1"/>
          </p:cNvPicPr>
          <p:nvPr/>
        </p:nvPicPr>
        <p:blipFill>
          <a:blip r:embed="rId2" cstate="print"/>
          <a:srcRect/>
          <a:stretch>
            <a:fillRect/>
          </a:stretch>
        </p:blipFill>
        <p:spPr bwMode="auto">
          <a:xfrm>
            <a:off x="-40650" y="0"/>
            <a:ext cx="9184650" cy="6849084"/>
          </a:xfrm>
          <a:prstGeom prst="rect">
            <a:avLst/>
          </a:prstGeom>
          <a:noFill/>
        </p:spPr>
      </p:pic>
      <p:sp>
        <p:nvSpPr>
          <p:cNvPr id="2" name="Заголовок 1"/>
          <p:cNvSpPr>
            <a:spLocks noGrp="1"/>
          </p:cNvSpPr>
          <p:nvPr>
            <p:ph type="title"/>
          </p:nvPr>
        </p:nvSpPr>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r>
              <a:rPr lang="ru-RU" sz="3300" b="1" dirty="0" smtClean="0">
                <a:solidFill>
                  <a:srgbClr val="FF0000"/>
                </a:solidFill>
                <a:latin typeface="Times New Roman" pitchFamily="18" charset="0"/>
                <a:cs typeface="Times New Roman" pitchFamily="18" charset="0"/>
              </a:rPr>
              <a:t>Показатели </a:t>
            </a:r>
            <a:r>
              <a:rPr lang="ru-RU" sz="3300" b="1" dirty="0" smtClean="0">
                <a:solidFill>
                  <a:srgbClr val="FF0000"/>
                </a:solidFill>
                <a:latin typeface="Times New Roman" pitchFamily="18" charset="0"/>
                <a:cs typeface="Times New Roman" pitchFamily="18" charset="0"/>
              </a:rPr>
              <a:t/>
            </a:r>
            <a:br>
              <a:rPr lang="ru-RU" sz="3300" b="1" dirty="0" smtClean="0">
                <a:solidFill>
                  <a:srgbClr val="FF0000"/>
                </a:solidFill>
                <a:latin typeface="Times New Roman" pitchFamily="18" charset="0"/>
                <a:cs typeface="Times New Roman" pitchFamily="18" charset="0"/>
              </a:rPr>
            </a:br>
            <a:r>
              <a:rPr lang="ru-RU" sz="3300" b="1" dirty="0" smtClean="0">
                <a:solidFill>
                  <a:srgbClr val="FF0000"/>
                </a:solidFill>
                <a:latin typeface="Times New Roman" pitchFamily="18" charset="0"/>
                <a:cs typeface="Times New Roman" pitchFamily="18" charset="0"/>
              </a:rPr>
              <a:t> </a:t>
            </a:r>
            <a:r>
              <a:rPr lang="ru-RU" sz="3300" b="1" dirty="0" smtClean="0">
                <a:solidFill>
                  <a:srgbClr val="FF0000"/>
                </a:solidFill>
                <a:latin typeface="Times New Roman" pitchFamily="18" charset="0"/>
                <a:cs typeface="Times New Roman" pitchFamily="18" charset="0"/>
              </a:rPr>
              <a:t>                 </a:t>
            </a:r>
            <a:r>
              <a:rPr lang="ru-RU" sz="3300" b="1" dirty="0" err="1" smtClean="0">
                <a:solidFill>
                  <a:srgbClr val="FF0000"/>
                </a:solidFill>
                <a:latin typeface="Times New Roman" pitchFamily="18" charset="0"/>
                <a:cs typeface="Times New Roman" pitchFamily="18" charset="0"/>
              </a:rPr>
              <a:t>сформированности</a:t>
            </a:r>
            <a:r>
              <a:rPr lang="ru-RU" sz="3300" b="1" dirty="0" smtClean="0">
                <a:solidFill>
                  <a:srgbClr val="FF0000"/>
                </a:solidFill>
                <a:latin typeface="Times New Roman" pitchFamily="18" charset="0"/>
                <a:cs typeface="Times New Roman" pitchFamily="18" charset="0"/>
              </a:rPr>
              <a:t> </a:t>
            </a:r>
            <a:r>
              <a:rPr lang="ru-RU" sz="3300" b="1" dirty="0" smtClean="0">
                <a:solidFill>
                  <a:srgbClr val="FF0000"/>
                </a:solidFill>
                <a:latin typeface="Times New Roman" pitchFamily="18" charset="0"/>
                <a:cs typeface="Times New Roman" pitchFamily="18" charset="0"/>
              </a:rPr>
              <a:t>способности к </a:t>
            </a:r>
            <a:r>
              <a:rPr lang="ru-RU" sz="3300" b="1" dirty="0" smtClean="0">
                <a:solidFill>
                  <a:srgbClr val="FF0000"/>
                </a:solidFill>
                <a:latin typeface="Times New Roman" pitchFamily="18" charset="0"/>
                <a:cs typeface="Times New Roman" pitchFamily="18" charset="0"/>
              </a:rPr>
              <a:t/>
            </a:r>
            <a:br>
              <a:rPr lang="ru-RU" sz="3300" b="1" dirty="0" smtClean="0">
                <a:solidFill>
                  <a:srgbClr val="FF0000"/>
                </a:solidFill>
                <a:latin typeface="Times New Roman" pitchFamily="18" charset="0"/>
                <a:cs typeface="Times New Roman" pitchFamily="18" charset="0"/>
              </a:rPr>
            </a:br>
            <a:r>
              <a:rPr lang="ru-RU" sz="3300" b="1" dirty="0" smtClean="0">
                <a:solidFill>
                  <a:srgbClr val="FF0000"/>
                </a:solidFill>
                <a:latin typeface="Times New Roman" pitchFamily="18" charset="0"/>
                <a:cs typeface="Times New Roman" pitchFamily="18" charset="0"/>
              </a:rPr>
              <a:t> </a:t>
            </a:r>
            <a:r>
              <a:rPr lang="ru-RU" sz="3300" b="1" dirty="0" smtClean="0">
                <a:solidFill>
                  <a:srgbClr val="FF0000"/>
                </a:solidFill>
                <a:latin typeface="Times New Roman" pitchFamily="18" charset="0"/>
                <a:cs typeface="Times New Roman" pitchFamily="18" charset="0"/>
              </a:rPr>
              <a:t>                              </a:t>
            </a:r>
            <a:r>
              <a:rPr lang="ru-RU" sz="3300" b="1" dirty="0" err="1" smtClean="0">
                <a:solidFill>
                  <a:srgbClr val="FF0000"/>
                </a:solidFill>
                <a:latin typeface="Times New Roman" pitchFamily="18" charset="0"/>
                <a:cs typeface="Times New Roman" pitchFamily="18" charset="0"/>
              </a:rPr>
              <a:t>целеполаганию</a:t>
            </a:r>
            <a:r>
              <a:rPr lang="ru-RU" sz="2700" b="1" dirty="0" smtClean="0">
                <a:solidFill>
                  <a:srgbClr val="FF0000"/>
                </a:solidFill>
                <a:latin typeface="Times New Roman" pitchFamily="18" charset="0"/>
                <a:cs typeface="Times New Roman" pitchFamily="18" charset="0"/>
              </a:rPr>
              <a:t>:</a:t>
            </a:r>
            <a:br>
              <a:rPr lang="ru-RU" sz="2700" b="1" dirty="0" smtClean="0">
                <a:solidFill>
                  <a:srgbClr val="FF0000"/>
                </a:solidFill>
                <a:latin typeface="Times New Roman" pitchFamily="18" charset="0"/>
                <a:cs typeface="Times New Roman" pitchFamily="18" charset="0"/>
              </a:rPr>
            </a:br>
            <a:r>
              <a:rPr lang="ru-RU" sz="2700" b="1" dirty="0" smtClean="0">
                <a:latin typeface="Times New Roman" pitchFamily="18" charset="0"/>
                <a:cs typeface="Times New Roman" pitchFamily="18" charset="0"/>
              </a:rPr>
              <a:t>1. </a:t>
            </a:r>
            <a:r>
              <a:rPr lang="ru-RU" sz="2700" b="1" dirty="0" smtClean="0">
                <a:solidFill>
                  <a:srgbClr val="FF0000"/>
                </a:solidFill>
                <a:latin typeface="Times New Roman" pitchFamily="18" charset="0"/>
                <a:cs typeface="Times New Roman" pitchFamily="18" charset="0"/>
              </a:rPr>
              <a:t> </a:t>
            </a:r>
            <a:r>
              <a:rPr lang="ru-RU" sz="2700" b="1" dirty="0" smtClean="0">
                <a:latin typeface="Times New Roman" pitchFamily="18" charset="0"/>
                <a:cs typeface="Times New Roman" pitchFamily="18" charset="0"/>
              </a:rPr>
              <a:t>Количество целей для каждой из сфер </a:t>
            </a: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a:t>
            </a:r>
            <a:r>
              <a:rPr lang="ru-RU" sz="2700" b="1" dirty="0" smtClean="0">
                <a:latin typeface="Times New Roman" pitchFamily="18" charset="0"/>
                <a:cs typeface="Times New Roman" pitchFamily="18" charset="0"/>
              </a:rPr>
              <a:t>   </a:t>
            </a:r>
            <a:r>
              <a:rPr lang="ru-RU" sz="2700" b="1" dirty="0" smtClean="0">
                <a:latin typeface="Times New Roman" pitchFamily="18" charset="0"/>
                <a:cs typeface="Times New Roman" pitchFamily="18" charset="0"/>
              </a:rPr>
              <a:t> жизнедеятельности</a:t>
            </a: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2. Содержание цели.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3. Конкретность цели.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4. Временная перспектива</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Краткосрочные цели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Долгосрочные цели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Неопределённые цели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5. Степень активности субъекта в достижении поставленных целей</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Активные цели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Цели-желания</a:t>
            </a:r>
            <a:endParaRPr lang="ru-RU" sz="27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1"/>
            <a:ext cx="9196607" cy="6858000"/>
          </a:xfrm>
          <a:prstGeom prst="rect">
            <a:avLst/>
          </a:prstGeom>
          <a:noFill/>
        </p:spPr>
      </p:pic>
      <p:sp>
        <p:nvSpPr>
          <p:cNvPr id="2" name="Заголовок 1"/>
          <p:cNvSpPr>
            <a:spLocks noGrp="1"/>
          </p:cNvSpPr>
          <p:nvPr>
            <p:ph type="title"/>
          </p:nvPr>
        </p:nvSpPr>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r>
              <a:rPr lang="ru-RU" sz="3300" b="1" dirty="0" smtClean="0">
                <a:solidFill>
                  <a:srgbClr val="FF0000"/>
                </a:solidFill>
              </a:rPr>
              <a:t>Основные тенденции развития </a:t>
            </a:r>
            <a:r>
              <a:rPr lang="ru-RU" sz="3300" b="1" dirty="0" err="1" smtClean="0">
                <a:solidFill>
                  <a:srgbClr val="FF0000"/>
                </a:solidFill>
              </a:rPr>
              <a:t>целеполагания</a:t>
            </a:r>
            <a:r>
              <a:rPr lang="ru-RU" sz="3300" b="1" dirty="0" smtClean="0">
                <a:solidFill>
                  <a:srgbClr val="FF0000"/>
                </a:solidFill>
              </a:rPr>
              <a:t>, задающие критерии его </a:t>
            </a:r>
            <a:r>
              <a:rPr lang="ru-RU" sz="3300" b="1" dirty="0" err="1" smtClean="0">
                <a:solidFill>
                  <a:srgbClr val="FF0000"/>
                </a:solidFill>
              </a:rPr>
              <a:t>сформированности</a:t>
            </a:r>
            <a:r>
              <a:rPr lang="ru-RU" sz="3300" b="1" dirty="0" smtClean="0">
                <a:solidFill>
                  <a:srgbClr val="FF0000"/>
                </a:solidFill>
              </a:rPr>
              <a:t> в подростковом возрасте:</a:t>
            </a:r>
            <a:br>
              <a:rPr lang="ru-RU" sz="3300" b="1" dirty="0" smtClean="0">
                <a:solidFill>
                  <a:srgbClr val="FF0000"/>
                </a:solidFill>
              </a:rPr>
            </a:br>
            <a:r>
              <a:rPr lang="ru-RU" sz="2200" b="1" dirty="0" smtClean="0"/>
              <a:t>1</a:t>
            </a:r>
            <a:r>
              <a:rPr lang="ru-RU" sz="2200" b="1" dirty="0" smtClean="0"/>
              <a:t>. Происходит изменение содержания целей во всех сферах жизнедеятельности подростков.</a:t>
            </a:r>
            <a:br>
              <a:rPr lang="ru-RU" sz="2200" b="1" dirty="0" smtClean="0"/>
            </a:br>
            <a:r>
              <a:rPr lang="ru-RU" sz="2200" b="1" dirty="0" smtClean="0"/>
              <a:t>2. Возрастает удельный вес конкретных целей и уменьшается число неопределённых целей-желаний.</a:t>
            </a:r>
            <a:br>
              <a:rPr lang="ru-RU" sz="2200" b="1" dirty="0" smtClean="0"/>
            </a:br>
            <a:r>
              <a:rPr lang="ru-RU" sz="2200" b="1" dirty="0" smtClean="0"/>
              <a:t>3. В сфере школьной жизни происходит переориентация подростков с целей процессуального характера на цели-достижения.</a:t>
            </a:r>
            <a:br>
              <a:rPr lang="ru-RU" sz="2200" b="1" dirty="0" smtClean="0"/>
            </a:br>
            <a:r>
              <a:rPr lang="ru-RU" sz="2200" b="1" dirty="0" smtClean="0"/>
              <a:t>4. Цели-желания постепенно начинают замещаться активными целями.</a:t>
            </a:r>
            <a:br>
              <a:rPr lang="ru-RU" sz="2200" b="1" dirty="0" smtClean="0"/>
            </a:br>
            <a:r>
              <a:rPr lang="ru-RU" sz="2200" b="1" dirty="0" smtClean="0"/>
              <a:t>5. Цели сопровождаются составлением плана их достижения.</a:t>
            </a:r>
            <a:br>
              <a:rPr lang="ru-RU" sz="2200" b="1" dirty="0" smtClean="0"/>
            </a:br>
            <a:r>
              <a:rPr lang="ru-RU" sz="2200" b="1" dirty="0" smtClean="0"/>
              <a:t>6. Неопределённость временной перспективы </a:t>
            </a:r>
            <a:r>
              <a:rPr lang="ru-RU" sz="2200" b="1" dirty="0" err="1" smtClean="0"/>
              <a:t>целеполагания</a:t>
            </a:r>
            <a:r>
              <a:rPr lang="ru-RU" sz="2200" b="1" dirty="0" smtClean="0"/>
              <a:t> сменяется более чётким временным планированием</a:t>
            </a:r>
            <a:r>
              <a:rPr lang="ru-RU" sz="2200" dirty="0" smtClean="0"/>
              <a:t>.</a:t>
            </a:r>
            <a:endParaRPr lang="ru-RU"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I:\основа для презентаций\My_new_fon_3\94-3.jpg"/>
          <p:cNvPicPr>
            <a:picLocks noChangeAspect="1" noChangeArrowheads="1"/>
          </p:cNvPicPr>
          <p:nvPr/>
        </p:nvPicPr>
        <p:blipFill>
          <a:blip r:embed="rId2" cstate="print"/>
          <a:srcRect/>
          <a:stretch>
            <a:fillRect/>
          </a:stretch>
        </p:blipFill>
        <p:spPr bwMode="auto">
          <a:xfrm>
            <a:off x="-1" y="0"/>
            <a:ext cx="9196607" cy="6858000"/>
          </a:xfrm>
          <a:prstGeom prst="rect">
            <a:avLst/>
          </a:prstGeom>
          <a:noFill/>
        </p:spPr>
      </p:pic>
      <p:sp>
        <p:nvSpPr>
          <p:cNvPr id="2" name="Заголовок 1"/>
          <p:cNvSpPr>
            <a:spLocks noGrp="1"/>
          </p:cNvSpPr>
          <p:nvPr>
            <p:ph type="title"/>
          </p:nvPr>
        </p:nvSpPr>
        <p:spPr>
          <a:xfrm>
            <a:off x="428596" y="285728"/>
            <a:ext cx="8229600" cy="1143000"/>
          </a:xfrm>
        </p:spPr>
        <p:txBody>
          <a:bodyPr>
            <a:normAutofit fontScale="90000"/>
          </a:bodyPr>
          <a:lstStyle/>
          <a:p>
            <a:pPr algn="l"/>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r>
            <a:br>
              <a:rPr lang="ru-RU" sz="2400" i="1" dirty="0" smtClean="0"/>
            </a:br>
            <a:r>
              <a:rPr lang="ru-RU" sz="2400" i="1" dirty="0" smtClean="0"/>
              <a:t>                                 </a:t>
            </a:r>
            <a:r>
              <a:rPr lang="ru-RU" sz="3300" b="1" i="1" dirty="0" smtClean="0">
                <a:solidFill>
                  <a:srgbClr val="FF0000"/>
                </a:solidFill>
              </a:rPr>
              <a:t>Регуляция учебной </a:t>
            </a:r>
            <a:r>
              <a:rPr lang="ru-RU" sz="3300" b="1" i="1" dirty="0" smtClean="0">
                <a:solidFill>
                  <a:srgbClr val="FF0000"/>
                </a:solidFill>
              </a:rPr>
              <a:t/>
            </a:r>
            <a:br>
              <a:rPr lang="ru-RU" sz="3300" b="1" i="1" dirty="0" smtClean="0">
                <a:solidFill>
                  <a:srgbClr val="FF0000"/>
                </a:solidFill>
              </a:rPr>
            </a:br>
            <a:r>
              <a:rPr lang="ru-RU" sz="3300" b="1" i="1" dirty="0" smtClean="0">
                <a:solidFill>
                  <a:srgbClr val="FF0000"/>
                </a:solidFill>
              </a:rPr>
              <a:t> </a:t>
            </a:r>
            <a:r>
              <a:rPr lang="ru-RU" sz="3300" b="1" i="1" dirty="0" smtClean="0">
                <a:solidFill>
                  <a:srgbClr val="FF0000"/>
                </a:solidFill>
              </a:rPr>
              <a:t>                          </a:t>
            </a:r>
            <a:r>
              <a:rPr lang="ru-RU" sz="3300" b="1" i="1" dirty="0" smtClean="0">
                <a:solidFill>
                  <a:srgbClr val="FF0000"/>
                </a:solidFill>
              </a:rPr>
              <a:t>деятельности</a:t>
            </a:r>
            <a:r>
              <a:rPr lang="ru-RU" sz="2400" dirty="0" smtClean="0"/>
              <a:t/>
            </a:r>
            <a:br>
              <a:rPr lang="ru-RU" sz="2400" dirty="0" smtClean="0"/>
            </a:br>
            <a:r>
              <a:rPr lang="ru-RU" sz="2400" i="1" dirty="0" smtClean="0"/>
              <a:t> </a:t>
            </a:r>
            <a:r>
              <a:rPr lang="ru-RU" sz="2400" dirty="0" smtClean="0"/>
              <a:t/>
            </a:r>
            <a:br>
              <a:rPr lang="ru-RU" sz="2400" dirty="0" smtClean="0"/>
            </a:br>
            <a:r>
              <a:rPr lang="ru-RU" sz="2700" b="1" dirty="0" smtClean="0"/>
              <a:t>В подростковом возрасте </a:t>
            </a:r>
            <a:r>
              <a:rPr lang="ru-RU" sz="2700" dirty="0" smtClean="0"/>
              <a:t>в связи со становлением </a:t>
            </a:r>
            <a:r>
              <a:rPr lang="ru-RU" sz="2700" dirty="0" err="1" smtClean="0"/>
              <a:t>субъектности</a:t>
            </a:r>
            <a:r>
              <a:rPr lang="ru-RU" sz="2700" dirty="0" smtClean="0"/>
              <a:t> учебной деятельности </a:t>
            </a:r>
            <a:r>
              <a:rPr lang="ru-RU" sz="2700" b="1" dirty="0" smtClean="0"/>
              <a:t>регулятивные универсальные учебные действия приобретают качество </a:t>
            </a:r>
            <a:r>
              <a:rPr lang="ru-RU" sz="2700" b="1" dirty="0" err="1" smtClean="0"/>
              <a:t>саморегуляции</a:t>
            </a:r>
            <a:r>
              <a:rPr lang="ru-RU" sz="2700" b="1" dirty="0" smtClean="0"/>
              <a:t>.</a:t>
            </a:r>
            <a:br>
              <a:rPr lang="ru-RU" sz="2700" b="1" dirty="0" smtClean="0"/>
            </a:br>
            <a:r>
              <a:rPr lang="ru-RU" sz="2700" dirty="0" smtClean="0"/>
              <a:t>В концепции осознанной регуляции человеком своей деятельности О.А. </a:t>
            </a:r>
            <a:r>
              <a:rPr lang="ru-RU" sz="2700" dirty="0" err="1" smtClean="0"/>
              <a:t>Конопкин</a:t>
            </a:r>
            <a:r>
              <a:rPr lang="ru-RU" sz="2700" dirty="0" smtClean="0"/>
              <a:t> выделяет следующие </a:t>
            </a:r>
            <a:r>
              <a:rPr lang="ru-RU" sz="2700" b="1" dirty="0" smtClean="0">
                <a:solidFill>
                  <a:srgbClr val="FF0000"/>
                </a:solidFill>
              </a:rPr>
              <a:t>компоненты функциональной структуры системы </a:t>
            </a:r>
            <a:r>
              <a:rPr lang="ru-RU" sz="2700" b="1" dirty="0" err="1" smtClean="0">
                <a:solidFill>
                  <a:srgbClr val="FF0000"/>
                </a:solidFill>
              </a:rPr>
              <a:t>саморегуляции</a:t>
            </a:r>
            <a:r>
              <a:rPr lang="ru-RU" sz="2700" b="1" dirty="0" smtClean="0">
                <a:solidFill>
                  <a:srgbClr val="FF0000"/>
                </a:solidFill>
              </a:rPr>
              <a:t>:</a:t>
            </a:r>
            <a:br>
              <a:rPr lang="ru-RU" sz="2700" b="1" dirty="0" smtClean="0">
                <a:solidFill>
                  <a:srgbClr val="FF0000"/>
                </a:solidFill>
              </a:rPr>
            </a:br>
            <a:r>
              <a:rPr lang="ru-RU" sz="2700" b="1" dirty="0" smtClean="0"/>
              <a:t>- цели деятельности,</a:t>
            </a:r>
            <a:br>
              <a:rPr lang="ru-RU" sz="2700" b="1" dirty="0" smtClean="0"/>
            </a:br>
            <a:r>
              <a:rPr lang="ru-RU" sz="2700" b="1" dirty="0" smtClean="0"/>
              <a:t>- модели значимых условий,</a:t>
            </a:r>
            <a:br>
              <a:rPr lang="ru-RU" sz="2700" b="1" dirty="0" smtClean="0"/>
            </a:br>
            <a:r>
              <a:rPr lang="ru-RU" sz="2700" b="1" dirty="0" smtClean="0"/>
              <a:t>- программы исполнительских действий,</a:t>
            </a:r>
            <a:br>
              <a:rPr lang="ru-RU" sz="2700" b="1" dirty="0" smtClean="0"/>
            </a:br>
            <a:r>
              <a:rPr lang="ru-RU" sz="2700" b="1" dirty="0" smtClean="0"/>
              <a:t>- критерии успешности,</a:t>
            </a:r>
            <a:br>
              <a:rPr lang="ru-RU" sz="2700" b="1" dirty="0" smtClean="0"/>
            </a:br>
            <a:r>
              <a:rPr lang="ru-RU" sz="2700" b="1" dirty="0" smtClean="0"/>
              <a:t>- оценка и коррекция результатов.</a:t>
            </a:r>
            <a:br>
              <a:rPr lang="ru-RU" sz="2700" b="1" dirty="0" smtClean="0"/>
            </a:br>
            <a:endParaRPr lang="ru-RU" sz="27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I:\основа для презентаций\My_new_fon_3\94-3.jpg"/>
          <p:cNvPicPr>
            <a:picLocks noChangeAspect="1" noChangeArrowheads="1"/>
          </p:cNvPicPr>
          <p:nvPr/>
        </p:nvPicPr>
        <p:blipFill>
          <a:blip r:embed="rId2" cstate="print"/>
          <a:srcRect/>
          <a:stretch>
            <a:fillRect/>
          </a:stretch>
        </p:blipFill>
        <p:spPr bwMode="auto">
          <a:xfrm>
            <a:off x="-52607" y="0"/>
            <a:ext cx="9196607" cy="6858000"/>
          </a:xfrm>
          <a:prstGeom prst="rect">
            <a:avLst/>
          </a:prstGeom>
          <a:noFill/>
        </p:spPr>
      </p:pic>
      <p:sp>
        <p:nvSpPr>
          <p:cNvPr id="2" name="Заголовок 1"/>
          <p:cNvSpPr>
            <a:spLocks noGrp="1"/>
          </p:cNvSpPr>
          <p:nvPr>
            <p:ph type="title"/>
          </p:nvPr>
        </p:nvSpPr>
        <p:spPr>
          <a:xfrm>
            <a:off x="457200" y="500042"/>
            <a:ext cx="8229600" cy="1712806"/>
          </a:xfrm>
        </p:spPr>
        <p:txBody>
          <a:bodyPr>
            <a:normAutofit fontScale="90000"/>
          </a:bodyPr>
          <a:lstStyle/>
          <a:p>
            <a:pPr algn="l"/>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r>
              <a:rPr lang="ru-RU" sz="2400" dirty="0" smtClean="0"/>
              <a:t/>
            </a:r>
            <a:br>
              <a:rPr lang="ru-RU" sz="2400" dirty="0" smtClean="0"/>
            </a:br>
            <a:r>
              <a:rPr lang="ru-RU" sz="2400" dirty="0" smtClean="0"/>
              <a:t>                                </a:t>
            </a:r>
            <a:br>
              <a:rPr lang="ru-RU" sz="2400" dirty="0" smtClean="0"/>
            </a:br>
            <a:r>
              <a:rPr lang="ru-RU" sz="2400" dirty="0" smtClean="0"/>
              <a:t>                         </a:t>
            </a:r>
            <a:r>
              <a:rPr lang="ru-RU" sz="3600" b="1" dirty="0" smtClean="0">
                <a:solidFill>
                  <a:srgbClr val="FF0000"/>
                </a:solidFill>
              </a:rPr>
              <a:t>Регуляторный опыт</a:t>
            </a:r>
            <a:r>
              <a:rPr lang="ru-RU" sz="3600" dirty="0" smtClean="0"/>
              <a:t>, </a:t>
            </a:r>
            <a:r>
              <a:rPr lang="ru-RU" sz="3600" dirty="0" smtClean="0"/>
              <a:t/>
            </a:r>
            <a:br>
              <a:rPr lang="ru-RU" sz="3600" dirty="0" smtClean="0"/>
            </a:br>
            <a:r>
              <a:rPr lang="ru-RU" sz="3600" dirty="0" smtClean="0"/>
              <a:t> </a:t>
            </a:r>
            <a:r>
              <a:rPr lang="ru-RU" sz="3600" dirty="0" smtClean="0"/>
              <a:t>       </a:t>
            </a:r>
            <a:r>
              <a:rPr lang="ru-RU" sz="3600" dirty="0" smtClean="0"/>
              <a:t>необходимый </a:t>
            </a:r>
            <a:r>
              <a:rPr lang="ru-RU" sz="3600" dirty="0" smtClean="0"/>
              <a:t>для становления  </a:t>
            </a:r>
            <a:r>
              <a:rPr lang="ru-RU" sz="3600" dirty="0" smtClean="0"/>
              <a:t/>
            </a:r>
            <a:br>
              <a:rPr lang="ru-RU" sz="3600" dirty="0" smtClean="0"/>
            </a:br>
            <a:r>
              <a:rPr lang="ru-RU" sz="3600" dirty="0" smtClean="0"/>
              <a:t> </a:t>
            </a:r>
            <a:r>
              <a:rPr lang="ru-RU" sz="3600" dirty="0" smtClean="0"/>
              <a:t>  </a:t>
            </a:r>
            <a:r>
              <a:rPr lang="ru-RU" sz="3600" dirty="0" smtClean="0"/>
              <a:t>способности </a:t>
            </a:r>
            <a:r>
              <a:rPr lang="ru-RU" sz="3600" dirty="0" err="1" smtClean="0"/>
              <a:t>саморегуляции</a:t>
            </a:r>
            <a:r>
              <a:rPr lang="ru-RU" sz="3600" dirty="0" smtClean="0"/>
              <a:t>, </a:t>
            </a:r>
            <a:r>
              <a:rPr lang="ru-RU" sz="3600" b="1" dirty="0" smtClean="0">
                <a:solidFill>
                  <a:srgbClr val="FF0000"/>
                </a:solidFill>
              </a:rPr>
              <a:t>включает:</a:t>
            </a:r>
            <a:r>
              <a:rPr lang="ru-RU" sz="3600" dirty="0" smtClean="0"/>
              <a:t/>
            </a:r>
            <a:br>
              <a:rPr lang="ru-RU" sz="3600" dirty="0" smtClean="0"/>
            </a:br>
            <a:r>
              <a:rPr lang="ru-RU" sz="3600" dirty="0" smtClean="0"/>
              <a:t/>
            </a:r>
            <a:br>
              <a:rPr lang="ru-RU" sz="3600" dirty="0" smtClean="0"/>
            </a:br>
            <a:r>
              <a:rPr lang="ru-RU" sz="3600" dirty="0" smtClean="0"/>
              <a:t>- </a:t>
            </a:r>
            <a:r>
              <a:rPr lang="ru-RU" sz="3600" b="1" dirty="0" smtClean="0"/>
              <a:t>Ценностный опыт;</a:t>
            </a:r>
            <a:br>
              <a:rPr lang="ru-RU" sz="3600" b="1" dirty="0" smtClean="0"/>
            </a:br>
            <a:r>
              <a:rPr lang="ru-RU" sz="3600" b="1" dirty="0" smtClean="0"/>
              <a:t>- Опыт рефлексии;</a:t>
            </a:r>
            <a:br>
              <a:rPr lang="ru-RU" sz="3600" b="1" dirty="0" smtClean="0"/>
            </a:br>
            <a:r>
              <a:rPr lang="ru-RU" sz="3600" b="1" dirty="0" smtClean="0"/>
              <a:t>- Опыт привычной активации;</a:t>
            </a:r>
            <a:br>
              <a:rPr lang="ru-RU" sz="3600" b="1" dirty="0" smtClean="0"/>
            </a:br>
            <a:r>
              <a:rPr lang="ru-RU" sz="3600" b="1" dirty="0" smtClean="0"/>
              <a:t>- </a:t>
            </a:r>
            <a:r>
              <a:rPr lang="ru-RU" sz="3600" b="1" dirty="0" err="1" smtClean="0"/>
              <a:t>Операциональный</a:t>
            </a:r>
            <a:r>
              <a:rPr lang="ru-RU" sz="3600" b="1" dirty="0" smtClean="0"/>
              <a:t> опыт;</a:t>
            </a:r>
            <a:br>
              <a:rPr lang="ru-RU" sz="3600" b="1" dirty="0" smtClean="0"/>
            </a:br>
            <a:r>
              <a:rPr lang="ru-RU" sz="3600" b="1" dirty="0" smtClean="0"/>
              <a:t>- Опыт сотрудничества в совместном решении задач.</a:t>
            </a:r>
            <a:endParaRPr lang="ru-RU" sz="36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391</TotalTime>
  <Words>136</Words>
  <Application>Microsoft Office PowerPoint</Application>
  <PresentationFormat>Экран (4:3)</PresentationFormat>
  <Paragraphs>64</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Городская</vt:lpstr>
      <vt:lpstr>Регулятивные универсальные учебные действия</vt:lpstr>
      <vt:lpstr>                                                                   Психологическое содержание                         и условия развития  Три аспекта развития способности к регуляции своей деятельности (применительно к подростковому возрасту): - формирование способности личности к целеполаганию и построению жизненных планов во временной перспективе;  - развитие регуляции учебной деятельности;  - саморегуляция эмоциональных и функциональных состояний. </vt:lpstr>
      <vt:lpstr>                                              Регулятивные универсальные                                       умения :  - способность справляться с жизненными задачами; - планировать цели и пути их достижения и устанавливать приоритеты; - контролировать своё время и управлять им; - решать задачи; - принимать решения и вести переговоры. Наиболее важными умениями, связанными с самореализацией личности в школьном возрасте, выступают самооценка и выстраивание стратегии в отношении учения.</vt:lpstr>
      <vt:lpstr>                                                   Целеполагание и построение                         жизненных планов  Построение жизненных планов во временной перспективе является психологическим новообразованием подросткового возраста. Развитие способности к целеполаганию во временной перспективе принципиально меняет ход развития подростка. Из развития, осуществляемого преимущественно в форме воспитания и обучения, оно преобразуется в подлинное саморазвитие на основе осознанных личностью жизненных целей и планов их достижения.</vt:lpstr>
      <vt:lpstr>                                                                                                                           Самоопределение личности, составляющее  центральное новообразование старшего подросткового возраста, неотделимо от формирования жизненных планов, выполняющих важнейшую функцию целенаправленной саморегуляции поведения на основе предвидения отдалённых событий будущего. Построение жизненной перспективы предполагает составление жизненных планов, включающих последовательность этапных целей и задач в их взаимосвязи, планирование путей и средств их достижения. Благодаря жизненной перспективе появляется принципиально новый тип саморегуляции личности – целевая регуляция, включающая отдалённые жизненные планы, с которыми соотносятся конкретные цели. </vt:lpstr>
      <vt:lpstr>                                                 Показатели                    сформированности способности к                                 целеполаганию: 1.  Количество целей для каждой из сфер       жизнедеятельности 2. Содержание цели. 3. Конкретность цели. 4. Временная перспектива                                          Краткосрочные цели                                          Долгосрочные цели                                          Неопределённые цели   5. Степень активности субъекта в достижении поставленных целей                                          Активные цели                                          Цели-желания</vt:lpstr>
      <vt:lpstr>                                   Основные тенденции развития целеполагания, задающие критерии его сформированности в подростковом возрасте: 1. Происходит изменение содержания целей во всех сферах жизнедеятельности подростков. 2. Возрастает удельный вес конкретных целей и уменьшается число неопределённых целей-желаний. 3. В сфере школьной жизни происходит переориентация подростков с целей процессуального характера на цели-достижения. 4. Цели-желания постепенно начинают замещаться активными целями. 5. Цели сопровождаются составлением плана их достижения. 6. Неопределённость временной перспективы целеполагания сменяется более чётким временным планированием.</vt:lpstr>
      <vt:lpstr>                                                 Регуляция учебной                             деятельности   В подростковом возрасте в связи со становлением субъектности учебной деятельности регулятивные универсальные учебные действия приобретают качество саморегуляции. В концепции осознанной регуляции человеком своей деятельности О.А. Конопкин выделяет следующие компоненты функциональной структуры системы саморегуляции: - цели деятельности, - модели значимых условий, - программы исполнительских действий, - критерии успешности, - оценка и коррекция результатов. </vt:lpstr>
      <vt:lpstr>                                                                                     Регуляторный опыт,          необходимый для становления      способности саморегуляции, включает:  - Ценностный опыт; - Опыт рефлексии; - Опыт привычной активации; - Операциональный опыт; - Опыт сотрудничества в совместном решении задач.</vt:lpstr>
      <vt:lpstr>       Развитие саморегуляции предполагает формирование таких личностных качеств, как - самостоятельность - инициативность - ответственность - относительная независимость - устойчивость в отношении воздействий среды. </vt:lpstr>
      <vt:lpstr>                                                                        Самоэффективность – убеждение личности в способности человека успешно реализовать поведение, необходимое для достижения ожидаемых результатов. Три характеристики самоэффективности: Уровень – как представления человека о своих возможностях достижения цели определённой сложности; Сила – как степень уверенности человека в своей возможности осуществлять определённую деятельность; Широта –  перенос убеждений в своей самоэффективности, сформированных в одной сфере деятельности, на другие сферы.</vt:lpstr>
      <vt:lpstr>                                                 Источники формирования самоэффективности:  - личный опыт достижений; - косвенный (чужой) опыт; - вербальные убеждения; - эмоциональное или физиологическое состояние.</vt:lpstr>
      <vt:lpstr>             Влияние самоорганизации на успешность школьного обучения. Основные компоненты самоорганизации:    - Целеполагание - Анализ ситуации - Планирование - Самоконтроль - Коррекция - Волевые усилия  Целеполагание – возникновение, выделение, определение и осознавание целей. </vt:lpstr>
      <vt:lpstr>           Функция контроля действий в учебной деятельности – это обеспечение эффективности учебных действий путём обнаружения отклонений от эталонного образца и внесение соответствующих корректив в действие.   Коррекция действий направлена на изменение содержания и последовательности операций в ответ на изменившиеся условия действия и на регуляцию действия во времени. </vt:lpstr>
      <vt:lpstr>            Действие оценки направлено на определение правильности системы учебных действий.   Функции оценки и самооценки в учебной деятельности: - информировать ученика о выполнении им программы и предоставлять ему обратную связь; - стимулировать учение.</vt:lpstr>
      <vt:lpstr>           Саморегуляция эмоциональных состояний тревожности также составляет условие успешной учебной деятельности школьника, которая нередко сопряжена с высокими интеллектуальными и эмоциональными нагрузками.  Плановые стрессогенные события:                                                     - экзамены                                - контрольные работы                                - устные ответы у доски и т.д.</vt:lpstr>
      <vt:lpstr>        Сохранение высокого уровня эффективного самоуправления и саморегуляции определяется возможностями учащегося совладания со стрессом, владения им навыками саморегуляции</vt:lpstr>
      <vt:lpstr>                              Рекомендации по формированию регулятивных действий  Учитель должен планировать своё взаимодействие с учеником, ориентируясь на необходимость:  Инициации внутренних мотивов учения школьника;  Поощрения действий самоорганизации;  Использования групповых коллективных форм работы. </vt:lpstr>
      <vt:lpstr>              Значимыми ориентирами в формировании действия оценки являются:  - акцент на достижения ученика; - выделение универсальных учебных действий как объекта оценки; - сопровождение формирования самооценки учащегося как основы постановки целей; - формирование рефлексивности оценки и самооценки. </vt:lpstr>
      <vt:lpstr>                                                                                                            Рекомендации по             формированию действия оценки: - с самого начала обучения учитель должен ставить перед учащимися задачу оценивания своей деятельности;  - необходимо развивать самооценку, мотивацию саморазвития;  - предметом оценивания должны стать учебные действия учащегося и их результаты, способы действия, способы учебного сотрудничества (ретроспективная оценка) и собственные возможности осуществления деятельности (прогностическая оценка);  - необходимо формировать у учащегося установку на улучшение результатов деятельности; </vt:lpstr>
      <vt:lpstr>             - оценка должна основываться на содержательных, объективированных и осознанных критериях, которые могут быть даны учителем в готовом виде, выработаны совместно с учащимися или выработаны учащимися самостоятельно;  - необходимо формировать у учащихся умение анализировать причины неудач в выполнении деятельности и ставить задачи на освоение тех звеньев действия (способов действия), которые обеспечат его правильное выполнение;  - способствовать развитию умения учащихся самостоятельно вырабатывать и применять критерии и способы дифференцированной оценки в учебной деятельности; </vt:lpstr>
      <vt:lpstr>            - необходимо чётко различать объективные и субъективные критерии оценки; оценка учащегося соотносится с оценкой учителя только по объективным критериям, причём оценочное суждение учащегося предваряет оценку учителя;  - организовывать учебное сотрудничество на основе соблюдения принципов уважения личности учащегося, принятия, доверия и признания индивидуальности каждого ребёнка.   </vt:lpstr>
      <vt:lpstr>              Формирование способности к самоорганизации и саморегуляции составляет важное звено в развитии самостоятельности и автономии личности, принятии ответственности за свой личностный выбор, обеспечивает основу самоопределения и самореализации. </vt:lpstr>
      <vt:lpstr>Задание «Общее планирование времени. Планируем свой день» Хронокарта</vt:lpstr>
      <vt:lpstr>Задание «Оцениваем свою работу» Критерии оценки письменных работ по математике</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Регулятивные универсальные учебные действия</dc:title>
  <dc:creator>Иван</dc:creator>
  <cp:lastModifiedBy>Иван</cp:lastModifiedBy>
  <cp:revision>90</cp:revision>
  <dcterms:created xsi:type="dcterms:W3CDTF">2012-10-15T12:42:42Z</dcterms:created>
  <dcterms:modified xsi:type="dcterms:W3CDTF">2012-10-16T16:30:06Z</dcterms:modified>
</cp:coreProperties>
</file>