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8" r:id="rId3"/>
    <p:sldId id="266" r:id="rId4"/>
    <p:sldId id="267" r:id="rId5"/>
    <p:sldId id="268" r:id="rId6"/>
    <p:sldId id="269" r:id="rId7"/>
    <p:sldId id="260" r:id="rId8"/>
    <p:sldId id="270" r:id="rId9"/>
    <p:sldId id="272" r:id="rId10"/>
    <p:sldId id="271" r:id="rId11"/>
    <p:sldId id="273" r:id="rId12"/>
    <p:sldId id="265" r:id="rId13"/>
    <p:sldId id="274" r:id="rId14"/>
    <p:sldId id="275" r:id="rId15"/>
    <p:sldId id="264" r:id="rId16"/>
    <p:sldId id="263" r:id="rId17"/>
    <p:sldId id="262" r:id="rId18"/>
    <p:sldId id="279" r:id="rId19"/>
    <p:sldId id="278" r:id="rId20"/>
    <p:sldId id="281" r:id="rId21"/>
    <p:sldId id="261" r:id="rId22"/>
    <p:sldId id="259" r:id="rId23"/>
    <p:sldId id="277" r:id="rId24"/>
    <p:sldId id="280" r:id="rId25"/>
    <p:sldId id="282" r:id="rId26"/>
    <p:sldId id="276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3CCE4-DE63-41DE-A2C0-7358513C8F8D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D7C9B3-60E1-4E94-9DB8-A021267E6B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D7C9B3-60E1-4E94-9DB8-A021267E6B43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02FCE-BDBE-4253-9F08-E4902DAAEA33}" type="datetimeFigureOut">
              <a:rPr lang="ru-RU" smtClean="0"/>
              <a:pPr/>
              <a:t>31.01.2013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0ACBF-5DEE-4AF7-AB72-724C0525132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USER\Мои документы\шаблоны презентаций\рамки\1257007257_pic_id128564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2327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21086538">
            <a:off x="790156" y="1567226"/>
            <a:ext cx="5061920" cy="42780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Совместимые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и несовместимые понятия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 класс</a:t>
            </a:r>
          </a:p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Учитель информатики МБОУ «СОШ 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п.Искателей» </a:t>
            </a:r>
            <a:r>
              <a:rPr lang="ru-RU" sz="16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Коровкина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Л.И.</a:t>
            </a:r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7154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Совместимые понятия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Отношения подчинения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45706" y="1643050"/>
            <a:ext cx="5140938" cy="500066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2357422" y="2928934"/>
            <a:ext cx="1520938" cy="142876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428992" y="2000240"/>
            <a:ext cx="30337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«цветок»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286124"/>
            <a:ext cx="14686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«КЦ»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000364" y="4643446"/>
            <a:ext cx="1520938" cy="142876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429256" y="3000372"/>
            <a:ext cx="1520938" cy="142876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929190" y="4714884"/>
            <a:ext cx="1520938" cy="142876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000364" y="5000636"/>
            <a:ext cx="14686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«СЦ»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429256" y="3357562"/>
            <a:ext cx="14959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«ПЦ»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29190" y="5072074"/>
            <a:ext cx="14686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«ЛЦ»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643999" cy="75713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Родовые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видовые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понятия всегда находятся в отношении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подчинения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и изображаются кругами: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родовое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большим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кругом,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видовые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маленькими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, которые внутри него.</a:t>
            </a:r>
          </a:p>
          <a:p>
            <a:pPr algn="ctr"/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43174" y="428604"/>
            <a:ext cx="4534575" cy="144655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«цветок»</a:t>
            </a:r>
            <a:endParaRPr lang="ru-RU" sz="8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857496"/>
            <a:ext cx="2206052" cy="11079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«СЦ»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388" y="2857496"/>
            <a:ext cx="2206052" cy="11079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«КЦ»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4643446"/>
            <a:ext cx="2206052" cy="11079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«ЛЦ»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4643446"/>
            <a:ext cx="2252540" cy="110799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«ПЦ»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2643174" y="1857364"/>
            <a:ext cx="1857388" cy="1285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2786050" y="2857496"/>
            <a:ext cx="2714644" cy="7143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3786182" y="2571744"/>
            <a:ext cx="2714644" cy="1285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500562" y="1857364"/>
            <a:ext cx="1857388" cy="12858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1893075" y="4179099"/>
            <a:ext cx="642942" cy="2857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214810" y="5143512"/>
            <a:ext cx="785818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 flipH="1" flipV="1">
            <a:off x="6536545" y="4179099"/>
            <a:ext cx="642942" cy="28575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7154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Совместимые понятия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Отношения подчинения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45706" y="1643050"/>
            <a:ext cx="5140938" cy="500066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428860" y="1643050"/>
            <a:ext cx="435771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«память компьютера»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214546" y="3286124"/>
            <a:ext cx="2281407" cy="214314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214546" y="3643314"/>
            <a:ext cx="214314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«оперативная память компьютера ОЗУ»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643438" y="3643314"/>
            <a:ext cx="2281407" cy="214314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714876" y="4000504"/>
            <a:ext cx="214314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«внешняя память компьютера »</a:t>
            </a:r>
            <a:endParaRPr lang="ru-RU" sz="2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1785926"/>
            <a:ext cx="6635406" cy="9233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«память компьютера»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4000504"/>
            <a:ext cx="3000396" cy="255454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«внутренняя память компьютера (ОЗУ)»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14942" y="4071942"/>
            <a:ext cx="3214710" cy="193899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«внешняя память компьютера»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5400000">
            <a:off x="2321703" y="2821777"/>
            <a:ext cx="1285884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5000628" y="2928934"/>
            <a:ext cx="1357322" cy="928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214282" y="142852"/>
            <a:ext cx="87154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Совместимые понятия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Отношения подчинения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16457371">
            <a:off x="-2431696" y="2991029"/>
            <a:ext cx="6769861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Совместимые понятия</a:t>
            </a:r>
          </a:p>
        </p:txBody>
      </p:sp>
      <p:sp>
        <p:nvSpPr>
          <p:cNvPr id="4" name="Овал 3"/>
          <p:cNvSpPr/>
          <p:nvPr/>
        </p:nvSpPr>
        <p:spPr>
          <a:xfrm>
            <a:off x="1785918" y="285728"/>
            <a:ext cx="6143668" cy="6143668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571736" y="1214422"/>
            <a:ext cx="5072074" cy="5072074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214678" y="2000240"/>
            <a:ext cx="4143404" cy="414340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143372" y="3143248"/>
            <a:ext cx="2928958" cy="2928958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643438" y="4000504"/>
            <a:ext cx="2143140" cy="207170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 rot="20472560">
            <a:off x="4967628" y="4525456"/>
            <a:ext cx="16430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«чёрный лебедь»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 rot="20428383">
            <a:off x="4397878" y="3545675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«лебедь»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20385649">
            <a:off x="3213439" y="2430683"/>
            <a:ext cx="307183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«водоплавающая птица»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 rot="20232530">
            <a:off x="3323314" y="1726553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«птица»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 rot="20150764">
            <a:off x="2821172" y="956178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«фауна»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242987">
            <a:off x="5461418" y="2858513"/>
            <a:ext cx="58124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Отношения подчинения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428604"/>
            <a:ext cx="8643999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Подчинённые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понятия, находящиеся в отношении «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род → вид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» или «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 → род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», на диаграмме Эйлера – Венна изображаются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кругами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вложенными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друг в друга.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71802" y="214290"/>
            <a:ext cx="2500556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«ФАУНА»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1714488"/>
            <a:ext cx="2491388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«ПТИЦА»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3214686"/>
            <a:ext cx="8001056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«ВОДОПЛАВАЮЩАЯ ПТИЦА»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4643446"/>
            <a:ext cx="2610010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«ЛЕБЕДЬ»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6000768"/>
            <a:ext cx="2500556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«ФАУНА»</a:t>
            </a:r>
            <a:endParaRPr lang="ru-RU" sz="4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2857488" y="928670"/>
            <a:ext cx="2928958" cy="785818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«род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 вид»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2928926" y="2428868"/>
            <a:ext cx="2928958" cy="785818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«род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 вид»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2857488" y="3929066"/>
            <a:ext cx="2928958" cy="71438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«род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 вид»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2786050" y="5357826"/>
            <a:ext cx="2928958" cy="714380"/>
          </a:xfrm>
          <a:prstGeom prst="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«род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→ вид»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0"/>
            <a:ext cx="8643999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Понятия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, которые связаны 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отношением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равнозначности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пересечения</a:t>
            </a:r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подчинения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, относятся к группе 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совместимых</a:t>
            </a:r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понятий.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71543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Несовместимые понятия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нет ни одного общего элемента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71472" y="2857496"/>
            <a:ext cx="3571900" cy="3355421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857752" y="2786058"/>
            <a:ext cx="3643338" cy="342253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85786" y="3643314"/>
            <a:ext cx="292535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«монитор»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3643314"/>
            <a:ext cx="35719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«программа»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Documents and Settings\USER\Мои документы\Картинки\Люди\b5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643446"/>
            <a:ext cx="1085850" cy="1357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C:\Documents and Settings\USER\Мои документы\Картинки\Компьютер\comp_NY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4857760"/>
            <a:ext cx="857250" cy="800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14282" y="0"/>
            <a:ext cx="8643998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Понятия можно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делить;</a:t>
            </a:r>
          </a:p>
          <a:p>
            <a:pPr>
              <a:buFont typeface="Wingdings" pitchFamily="2" charset="2"/>
              <a:buChar char="Ø"/>
            </a:pPr>
            <a:r>
              <a:rPr lang="ru-RU" sz="4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обобщать.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Отношения между понятиями бывают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Font typeface="Wingdings" pitchFamily="2" charset="2"/>
              <a:buChar char="Ø"/>
            </a:pPr>
            <a:r>
              <a:rPr lang="ru-RU" sz="4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симметричные;</a:t>
            </a:r>
          </a:p>
          <a:p>
            <a:pPr>
              <a:buFont typeface="Wingdings" pitchFamily="2" charset="2"/>
              <a:buChar char="Ø"/>
            </a:pP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несимметричные;</a:t>
            </a:r>
          </a:p>
          <a:p>
            <a:pPr>
              <a:buFont typeface="Wingdings" pitchFamily="2" charset="2"/>
              <a:buChar char="Ø"/>
            </a:pPr>
            <a:r>
              <a:rPr lang="ru-RU" sz="48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родовые;</a:t>
            </a:r>
          </a:p>
          <a:p>
            <a:pPr>
              <a:buFont typeface="Wingdings" pitchFamily="2" charset="2"/>
              <a:buChar char="Ø"/>
            </a:pP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видовые.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428604"/>
            <a:ext cx="8643999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Круги Эйлера – Венна обозначающие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несовместимые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понятия,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не пересекаются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, так как объёмы этих понятий не имеют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общих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объектов.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715436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Несовместимые понятия</a:t>
            </a:r>
          </a:p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Отношения противоположности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143108" y="1643050"/>
            <a:ext cx="4929222" cy="4929222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393009" y="4036223"/>
            <a:ext cx="4572032" cy="7143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3000761" y="4071545"/>
            <a:ext cx="4643470" cy="722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214546" y="3571876"/>
            <a:ext cx="14173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«ДА»</a:t>
            </a:r>
            <a:endParaRPr lang="ru-RU" sz="4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57818" y="3714752"/>
            <a:ext cx="176638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«НЕТ»</a:t>
            </a:r>
            <a:endParaRPr lang="ru-RU" sz="4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Documents and Settings\USER\Мои документы\Картинки\Природа\apogoda-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000240"/>
            <a:ext cx="2186624" cy="2286016"/>
          </a:xfrm>
          <a:prstGeom prst="rect">
            <a:avLst/>
          </a:prstGeom>
          <a:noFill/>
        </p:spPr>
      </p:pic>
      <p:pic>
        <p:nvPicPr>
          <p:cNvPr id="9219" name="Picture 3" descr="C:\Documents and Settings\USER\Мои документы\Картинки\Природа\apogoda-6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6715140" y="1857364"/>
            <a:ext cx="2214578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7154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Несовместимые понятия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Отношения противоречия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143108" y="1714488"/>
            <a:ext cx="4714908" cy="471490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1678761" y="4036223"/>
            <a:ext cx="4572032" cy="7143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285984" y="3143248"/>
            <a:ext cx="1595310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«К»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3214686"/>
            <a:ext cx="3005951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«НЕ-К»</a:t>
            </a:r>
            <a:endParaRPr lang="ru-RU" sz="6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ая выноска 10"/>
          <p:cNvSpPr/>
          <p:nvPr/>
        </p:nvSpPr>
        <p:spPr>
          <a:xfrm rot="18105737">
            <a:off x="-169128" y="2669812"/>
            <a:ext cx="2773360" cy="642942"/>
          </a:xfrm>
          <a:prstGeom prst="wedgeRectCallout">
            <a:avLst>
              <a:gd name="adj1" fmla="val 5375"/>
              <a:gd name="adj2" fmla="val 1773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«компьютер»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 rot="3279596">
            <a:off x="5882358" y="2863767"/>
            <a:ext cx="3500357" cy="642942"/>
          </a:xfrm>
          <a:prstGeom prst="wedgeRectCallout">
            <a:avLst>
              <a:gd name="adj1" fmla="val 5375"/>
              <a:gd name="adj2" fmla="val 1773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НЕ-компьютер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0"/>
            <a:ext cx="8715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Главное, что мы должны понять и запомнить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57356" y="1285860"/>
            <a:ext cx="5458546" cy="58477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Отношения между понятиями</a:t>
            </a:r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214554"/>
            <a:ext cx="2603597" cy="403187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Совместимые</a:t>
            </a:r>
          </a:p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0694" y="2214554"/>
            <a:ext cx="3001719" cy="403187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Несовместимые</a:t>
            </a:r>
          </a:p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500166" y="2928934"/>
            <a:ext cx="785818" cy="785818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142976" y="3857628"/>
            <a:ext cx="785818" cy="7858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643042" y="3857628"/>
            <a:ext cx="785818" cy="78581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214414" y="4714884"/>
            <a:ext cx="1357322" cy="135732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357290" y="5000636"/>
            <a:ext cx="1071570" cy="107157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428728" y="5286388"/>
            <a:ext cx="785818" cy="78581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857884" y="2857496"/>
            <a:ext cx="785818" cy="78581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7215206" y="2857496"/>
            <a:ext cx="785818" cy="785818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6429388" y="3643314"/>
            <a:ext cx="1000132" cy="100013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357950" y="4714884"/>
            <a:ext cx="1357322" cy="13573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400000">
            <a:off x="6250793" y="4107661"/>
            <a:ext cx="928694" cy="1588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6608777" y="4107661"/>
            <a:ext cx="927900" cy="794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8" name="Стрелка вниз 27"/>
          <p:cNvSpPr/>
          <p:nvPr/>
        </p:nvSpPr>
        <p:spPr>
          <a:xfrm>
            <a:off x="2071670" y="1857364"/>
            <a:ext cx="428628" cy="35719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6286512" y="1857364"/>
            <a:ext cx="428628" cy="35719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571480"/>
            <a:ext cx="8286808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Работа в рабочей тетради</a:t>
            </a:r>
          </a:p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№ 1, 3, 4, 5, 7 </a:t>
            </a:r>
          </a:p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(с. 53 – 57)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571480"/>
            <a:ext cx="8286808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pPr algn="ctr"/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§9, р.т. </a:t>
            </a:r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№ 2, 6, 8, 9 (с. 54 – 59)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0"/>
            <a:ext cx="8286808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Компьютерный практикум</a:t>
            </a:r>
          </a:p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ЭОР – 4, </a:t>
            </a:r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§9 Совместимые и несовместимые понятия - Уметь 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928670"/>
            <a:ext cx="6469270" cy="452431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За</a:t>
            </a:r>
          </a:p>
          <a:p>
            <a:pPr algn="ctr"/>
            <a:r>
              <a:rPr lang="ru-RU" sz="9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Урок!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7154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Совместимые понятия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Отношения равнозначности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Documents and Settings\USER\Мои документы\шаблоны презентаций\нарьян-мар\наш город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714488"/>
            <a:ext cx="6643734" cy="491281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1714480" y="2714620"/>
            <a:ext cx="542928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«столица НАО»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«город Нарьян-Мар»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7154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Совместимые понятия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Отношения равнозначности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Documents and Settings\USER\Мои документы\Картинки\анимационные картинки\анимашки\cat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1643050"/>
            <a:ext cx="5357850" cy="496986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Прямоугольник 6"/>
          <p:cNvSpPr/>
          <p:nvPr/>
        </p:nvSpPr>
        <p:spPr>
          <a:xfrm>
            <a:off x="1857356" y="4071942"/>
            <a:ext cx="47978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«моя кошка»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«кошка Муся»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71543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Совместимые понятия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Отношения равнозначности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3" descr="C:\Documents and Settings\USER\Мои документы\Картинки\Компьютер\computer_ideas_md_wht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714488"/>
            <a:ext cx="5162172" cy="47491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/>
          <p:cNvSpPr/>
          <p:nvPr/>
        </p:nvSpPr>
        <p:spPr>
          <a:xfrm>
            <a:off x="2143108" y="3143248"/>
            <a:ext cx="438838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«компьютер»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«ЭВМ»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71543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Совместимые понятия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Отношения пересечения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Пересекающиеся понятия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424120" y="2285992"/>
            <a:ext cx="3498158" cy="32861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071934" y="2285992"/>
            <a:ext cx="3366298" cy="328614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857620" y="2714620"/>
            <a:ext cx="1285884" cy="2286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643042" y="3286124"/>
            <a:ext cx="212269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«Ш»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14942" y="3214686"/>
            <a:ext cx="20002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«Ф»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86182" y="3571876"/>
            <a:ext cx="13981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«ФШ»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 rot="17610952">
            <a:off x="-537837" y="2820112"/>
            <a:ext cx="2879754" cy="714380"/>
          </a:xfrm>
          <a:prstGeom prst="wedgeRectCallout">
            <a:avLst>
              <a:gd name="adj1" fmla="val -603"/>
              <a:gd name="adj2" fmla="val 9367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«школьник»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 rot="3982363">
            <a:off x="6860772" y="2779746"/>
            <a:ext cx="2792692" cy="714380"/>
          </a:xfrm>
          <a:prstGeom prst="wedgeRectCallout">
            <a:avLst>
              <a:gd name="adj1" fmla="val 153"/>
              <a:gd name="adj2" fmla="val 10585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«футболист»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1500166" y="5786454"/>
            <a:ext cx="5429288" cy="714380"/>
          </a:xfrm>
          <a:prstGeom prst="wedgeRectCallout">
            <a:avLst>
              <a:gd name="adj1" fmla="val 4201"/>
              <a:gd name="adj2" fmla="val -16459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«школьник - футболист»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428604"/>
            <a:ext cx="8643999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Кругом Эйлера – Венна обозначается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объём понятия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, то есть всё множество объектов, которые были, есть и будут и которые </a:t>
            </a:r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обладают свойствами, составляющими содержание понятия.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871543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Совместимые понятия</a:t>
            </a: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Отношения пересечения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Непересекающиеся понятия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71472" y="2857496"/>
            <a:ext cx="3571900" cy="3355421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4857752" y="2786058"/>
            <a:ext cx="3643338" cy="3422530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4000504"/>
            <a:ext cx="36118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«компьютер»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429256" y="3929066"/>
            <a:ext cx="278608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«человек»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3" descr="C:\Documents and Settings\USER\Мои документы\Картинки\Компьютер\computer_ideas_md_wht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4786322"/>
            <a:ext cx="1357322" cy="12487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0" name="Picture 2" descr="C:\Documents and Settings\USER\Мои документы\Картинки\Люди\b5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4643446"/>
            <a:ext cx="1085850" cy="1357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Мои документы\шаблоны презентаций\My_new_fon_3\3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0"/>
            <a:ext cx="8501155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Пересекающиеся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понятия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на диаграмме Эйлера – Венна изображаются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пересекающимися кругами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, что означает, что есть объекты, равно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принадлежащие</a:t>
            </a:r>
            <a:r>
              <a:rPr lang="ru-RU" sz="4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и к одному, и к другому множеству объектов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512</Words>
  <Application>Microsoft Office PowerPoint</Application>
  <PresentationFormat>Экран (4:3)</PresentationFormat>
  <Paragraphs>121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WIN7XP</dc:creator>
  <cp:lastModifiedBy>Школа</cp:lastModifiedBy>
  <cp:revision>41</cp:revision>
  <dcterms:created xsi:type="dcterms:W3CDTF">2010-11-18T16:01:04Z</dcterms:created>
  <dcterms:modified xsi:type="dcterms:W3CDTF">2013-01-31T07:54:21Z</dcterms:modified>
</cp:coreProperties>
</file>